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64" r:id="rId3"/>
    <p:sldId id="265" r:id="rId4"/>
    <p:sldId id="267" r:id="rId5"/>
    <p:sldId id="268" r:id="rId6"/>
    <p:sldId id="266" r:id="rId7"/>
    <p:sldId id="269" r:id="rId8"/>
    <p:sldId id="270" r:id="rId9"/>
    <p:sldId id="272" r:id="rId10"/>
    <p:sldId id="271" r:id="rId11"/>
    <p:sldId id="273" r:id="rId12"/>
    <p:sldId id="274" r:id="rId13"/>
    <p:sldId id="275" r:id="rId14"/>
    <p:sldId id="276" r:id="rId15"/>
    <p:sldId id="262" r:id="rId16"/>
    <p:sldId id="277" r:id="rId17"/>
    <p:sldId id="278" r:id="rId18"/>
    <p:sldId id="279" r:id="rId19"/>
    <p:sldId id="280" r:id="rId20"/>
    <p:sldId id="261" r:id="rId21"/>
    <p:sldId id="258" r:id="rId22"/>
    <p:sldId id="259" r:id="rId23"/>
    <p:sldId id="263" r:id="rId24"/>
    <p:sldId id="281" r:id="rId25"/>
    <p:sldId id="282" r:id="rId26"/>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1" d="100"/>
          <a:sy n="101" d="100"/>
        </p:scale>
        <p:origin x="114"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A1D16E-B9ED-4B15-AE3A-903EFC1192DA}" type="datetimeFigureOut">
              <a:rPr lang="nl-BE" smtClean="0"/>
              <a:t>6/11/2025</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5B49CF-C22E-4D3B-B907-1B4577A117DF}" type="slidenum">
              <a:rPr lang="nl-BE" smtClean="0"/>
              <a:t>‹nr.›</a:t>
            </a:fld>
            <a:endParaRPr lang="nl-BE"/>
          </a:p>
        </p:txBody>
      </p:sp>
    </p:spTree>
    <p:extLst>
      <p:ext uri="{BB962C8B-B14F-4D97-AF65-F5344CB8AC3E}">
        <p14:creationId xmlns:p14="http://schemas.microsoft.com/office/powerpoint/2010/main" val="3530937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AC5B49CF-C22E-4D3B-B907-1B4577A117DF}" type="slidenum">
              <a:rPr lang="nl-BE" smtClean="0"/>
              <a:t>22</a:t>
            </a:fld>
            <a:endParaRPr lang="nl-BE"/>
          </a:p>
        </p:txBody>
      </p:sp>
    </p:spTree>
    <p:extLst>
      <p:ext uri="{BB962C8B-B14F-4D97-AF65-F5344CB8AC3E}">
        <p14:creationId xmlns:p14="http://schemas.microsoft.com/office/powerpoint/2010/main" val="4112954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25A08B-F2DD-1B25-3D02-5447AA5D18C6}"/>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18318FCD-7AA0-4A61-82A9-2E38FE2147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60BCEB7E-329F-905B-31BA-49F0C22DD10F}"/>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5" name="Tijdelijke aanduiding voor voettekst 4">
            <a:extLst>
              <a:ext uri="{FF2B5EF4-FFF2-40B4-BE49-F238E27FC236}">
                <a16:creationId xmlns:a16="http://schemas.microsoft.com/office/drawing/2014/main" id="{665BE46F-DDED-7FB7-E2A0-8F4274D13F29}"/>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DAF6AAE9-1EA1-D599-F4EB-5D16DAF25B00}"/>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1243910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B2ABCE-0F0D-6B72-67D0-D4497F937ED0}"/>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030E092B-AF6A-8A2F-A363-7D1737C2EF1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A6DC974F-679D-44B9-0EE7-D498DC984D91}"/>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5" name="Tijdelijke aanduiding voor voettekst 4">
            <a:extLst>
              <a:ext uri="{FF2B5EF4-FFF2-40B4-BE49-F238E27FC236}">
                <a16:creationId xmlns:a16="http://schemas.microsoft.com/office/drawing/2014/main" id="{42F07FE2-4B12-8EA8-4E1B-70190F4DA245}"/>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74A1115C-5246-25D3-B318-0B7B1FE896D6}"/>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301301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2F8A5A-D4DE-C571-983E-AA9B7AD45F05}"/>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7A16E5BA-DE25-4E20-1951-44BEB99695F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403625D0-666E-2AB9-7A3C-9FCF9A8A2839}"/>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5" name="Tijdelijke aanduiding voor voettekst 4">
            <a:extLst>
              <a:ext uri="{FF2B5EF4-FFF2-40B4-BE49-F238E27FC236}">
                <a16:creationId xmlns:a16="http://schemas.microsoft.com/office/drawing/2014/main" id="{9375E21E-D08C-DC95-B28B-5A812FC5960F}"/>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11273E41-9BE0-21AA-4CA1-76B338BD629C}"/>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1965055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72BCB2-040C-F2D0-17A2-A8C9CD98A67C}"/>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7E3EA6F7-B73E-87BC-04FB-2B46A9C26DE6}"/>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1DA0920A-E62D-2715-07EB-9F298771DD0D}"/>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4C2DE0B4-B303-114E-2A2D-5537DC1CD7DF}"/>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6" name="Tijdelijke aanduiding voor voettekst 5">
            <a:extLst>
              <a:ext uri="{FF2B5EF4-FFF2-40B4-BE49-F238E27FC236}">
                <a16:creationId xmlns:a16="http://schemas.microsoft.com/office/drawing/2014/main" id="{BF6D0032-000D-6850-777A-1DE1EC2E21FE}"/>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37EC7CEC-0C63-37DD-80E7-81F6BC89483A}"/>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1456373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26261E-41A1-9116-8829-62446CA561F4}"/>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BE844884-2DFE-2B86-8E37-87A2769361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9126F0EF-41FF-B3A9-B67B-42BFFF6A24B0}"/>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20895137-4436-6EA6-7B65-0A361E6BB9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0EF9CB56-9F7B-CD4B-5A34-07AB3F664CCC}"/>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100FB682-8E7F-5D2F-81C9-61CBB182B151}"/>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8" name="Tijdelijke aanduiding voor voettekst 7">
            <a:extLst>
              <a:ext uri="{FF2B5EF4-FFF2-40B4-BE49-F238E27FC236}">
                <a16:creationId xmlns:a16="http://schemas.microsoft.com/office/drawing/2014/main" id="{81315EDC-A372-9BB6-C6C4-8E4198AE5EEA}"/>
              </a:ext>
            </a:extLst>
          </p:cNvPr>
          <p:cNvSpPr>
            <a:spLocks noGrp="1"/>
          </p:cNvSpPr>
          <p:nvPr>
            <p:ph type="ftr" sz="quarter" idx="11"/>
          </p:nvPr>
        </p:nvSpPr>
        <p:spPr/>
        <p:txBody>
          <a:bodyPr/>
          <a:lstStyle/>
          <a:p>
            <a:endParaRPr lang="nl-BE"/>
          </a:p>
        </p:txBody>
      </p:sp>
      <p:sp>
        <p:nvSpPr>
          <p:cNvPr id="9" name="Tijdelijke aanduiding voor dianummer 8">
            <a:extLst>
              <a:ext uri="{FF2B5EF4-FFF2-40B4-BE49-F238E27FC236}">
                <a16:creationId xmlns:a16="http://schemas.microsoft.com/office/drawing/2014/main" id="{08558C1A-3C16-E6BD-0250-A65768B060E2}"/>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1534819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1716B6E-94FA-E976-DA11-4FAA1CA94DD7}"/>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0BD4024A-D49A-1B02-FBFC-17A6A3454EFD}"/>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4" name="Tijdelijke aanduiding voor voettekst 3">
            <a:extLst>
              <a:ext uri="{FF2B5EF4-FFF2-40B4-BE49-F238E27FC236}">
                <a16:creationId xmlns:a16="http://schemas.microsoft.com/office/drawing/2014/main" id="{CA595170-9327-0A83-62F8-C53055C08F1F}"/>
              </a:ext>
            </a:extLst>
          </p:cNvPr>
          <p:cNvSpPr>
            <a:spLocks noGrp="1"/>
          </p:cNvSpPr>
          <p:nvPr>
            <p:ph type="ftr" sz="quarter" idx="11"/>
          </p:nvPr>
        </p:nvSpPr>
        <p:spPr/>
        <p:txBody>
          <a:bodyPr/>
          <a:lstStyle/>
          <a:p>
            <a:endParaRPr lang="nl-BE"/>
          </a:p>
        </p:txBody>
      </p:sp>
      <p:sp>
        <p:nvSpPr>
          <p:cNvPr id="5" name="Tijdelijke aanduiding voor dianummer 4">
            <a:extLst>
              <a:ext uri="{FF2B5EF4-FFF2-40B4-BE49-F238E27FC236}">
                <a16:creationId xmlns:a16="http://schemas.microsoft.com/office/drawing/2014/main" id="{0DF79675-156D-E43D-5ED4-2E72D273B9E1}"/>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2563809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E8CE3310-8831-443C-E49C-1E1273A93AD3}"/>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3" name="Tijdelijke aanduiding voor voettekst 2">
            <a:extLst>
              <a:ext uri="{FF2B5EF4-FFF2-40B4-BE49-F238E27FC236}">
                <a16:creationId xmlns:a16="http://schemas.microsoft.com/office/drawing/2014/main" id="{B358BA1B-D07D-6811-1AF5-527741F9D2AF}"/>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E6C2C301-D344-656C-843D-7890F852B0FB}"/>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341702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CFA195-3F01-FED8-D6BC-45B00248CB77}"/>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B032301D-5FDA-4F4C-4B19-96588FEE74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98FD401F-3CD6-7B91-F825-0A329B094A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A7D505A-402F-E4E8-A615-C8D42B56F4DE}"/>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6" name="Tijdelijke aanduiding voor voettekst 5">
            <a:extLst>
              <a:ext uri="{FF2B5EF4-FFF2-40B4-BE49-F238E27FC236}">
                <a16:creationId xmlns:a16="http://schemas.microsoft.com/office/drawing/2014/main" id="{06A044B2-C590-7FD0-4600-D0C54292BBD7}"/>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C5E0319C-9CD0-C478-F353-41181B8B30C6}"/>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4173051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32C9F0-8EC3-ED0D-7AA2-B92B92ACE8A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27CB7C89-E272-311C-727D-2DF3AFEB66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BDA9E55E-61CF-E0AB-1D4A-3FA7C8546C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F406B63-BA84-89B7-EC01-B08550CA7B83}"/>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6" name="Tijdelijke aanduiding voor voettekst 5">
            <a:extLst>
              <a:ext uri="{FF2B5EF4-FFF2-40B4-BE49-F238E27FC236}">
                <a16:creationId xmlns:a16="http://schemas.microsoft.com/office/drawing/2014/main" id="{9F92D4CC-DB5B-3F48-BC42-A307D2D21082}"/>
              </a:ext>
            </a:extLst>
          </p:cNvPr>
          <p:cNvSpPr>
            <a:spLocks noGrp="1"/>
          </p:cNvSpPr>
          <p:nvPr>
            <p:ph type="ftr" sz="quarter" idx="11"/>
          </p:nvPr>
        </p:nvSpPr>
        <p:spPr/>
        <p:txBody>
          <a:bodyPr/>
          <a:lstStyle/>
          <a:p>
            <a:endParaRPr lang="nl-BE"/>
          </a:p>
        </p:txBody>
      </p:sp>
      <p:sp>
        <p:nvSpPr>
          <p:cNvPr id="7" name="Tijdelijke aanduiding voor dianummer 6">
            <a:extLst>
              <a:ext uri="{FF2B5EF4-FFF2-40B4-BE49-F238E27FC236}">
                <a16:creationId xmlns:a16="http://schemas.microsoft.com/office/drawing/2014/main" id="{6A83F886-9300-4E09-1DE0-732F67996E31}"/>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2219476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33991C-3EC6-27DD-FDC7-5375799DEAA8}"/>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2D6DEAEA-08C2-A1D3-F661-93F30E20FFA2}"/>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909316BD-0452-966E-045B-D112EC54435A}"/>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5" name="Tijdelijke aanduiding voor voettekst 4">
            <a:extLst>
              <a:ext uri="{FF2B5EF4-FFF2-40B4-BE49-F238E27FC236}">
                <a16:creationId xmlns:a16="http://schemas.microsoft.com/office/drawing/2014/main" id="{9E8332D6-1BAD-D098-F4A8-B83A52E627A8}"/>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CFCCBC80-3305-3A30-802D-FF53B603EECB}"/>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2758208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DEF45C08-10D9-FFAF-42BF-316E635F2A72}"/>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2B25888E-850E-9A41-0F08-7AADA7975191}"/>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105173AA-ECDF-EFC6-1388-BFDA300BFA17}"/>
              </a:ext>
            </a:extLst>
          </p:cNvPr>
          <p:cNvSpPr>
            <a:spLocks noGrp="1"/>
          </p:cNvSpPr>
          <p:nvPr>
            <p:ph type="dt" sz="half" idx="10"/>
          </p:nvPr>
        </p:nvSpPr>
        <p:spPr/>
        <p:txBody>
          <a:bodyPr/>
          <a:lstStyle/>
          <a:p>
            <a:fld id="{40AF1428-2CB9-4AC7-86F7-CE050F6F8F11}" type="datetimeFigureOut">
              <a:rPr lang="nl-BE" smtClean="0"/>
              <a:t>6/11/2025</a:t>
            </a:fld>
            <a:endParaRPr lang="nl-BE"/>
          </a:p>
        </p:txBody>
      </p:sp>
      <p:sp>
        <p:nvSpPr>
          <p:cNvPr id="5" name="Tijdelijke aanduiding voor voettekst 4">
            <a:extLst>
              <a:ext uri="{FF2B5EF4-FFF2-40B4-BE49-F238E27FC236}">
                <a16:creationId xmlns:a16="http://schemas.microsoft.com/office/drawing/2014/main" id="{941B70BD-DFBF-8298-16C9-15BD5A963C58}"/>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AA6FA6FC-D537-2156-F782-03FD1944BC91}"/>
              </a:ext>
            </a:extLst>
          </p:cNvPr>
          <p:cNvSpPr>
            <a:spLocks noGrp="1"/>
          </p:cNvSpPr>
          <p:nvPr>
            <p:ph type="sldNum" sz="quarter" idx="12"/>
          </p:nvPr>
        </p:nvSpPr>
        <p:spPr/>
        <p:txBody>
          <a:bodyPr/>
          <a:lstStyle/>
          <a:p>
            <a:fld id="{44A8293F-F859-44D8-8D16-606AA4CAE285}" type="slidenum">
              <a:rPr lang="nl-BE" smtClean="0"/>
              <a:t>‹nr.›</a:t>
            </a:fld>
            <a:endParaRPr lang="nl-BE"/>
          </a:p>
        </p:txBody>
      </p:sp>
    </p:spTree>
    <p:extLst>
      <p:ext uri="{BB962C8B-B14F-4D97-AF65-F5344CB8AC3E}">
        <p14:creationId xmlns:p14="http://schemas.microsoft.com/office/powerpoint/2010/main" val="967034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09EE6733-488D-60FB-5384-5B348D9469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931AFBAC-4325-9A2F-0F84-DA78097083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04D56B65-3A44-602D-A616-1B23E964EF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0AF1428-2CB9-4AC7-86F7-CE050F6F8F11}" type="datetimeFigureOut">
              <a:rPr lang="nl-BE" smtClean="0"/>
              <a:t>6/11/2025</a:t>
            </a:fld>
            <a:endParaRPr lang="nl-BE"/>
          </a:p>
        </p:txBody>
      </p:sp>
      <p:sp>
        <p:nvSpPr>
          <p:cNvPr id="5" name="Tijdelijke aanduiding voor voettekst 4">
            <a:extLst>
              <a:ext uri="{FF2B5EF4-FFF2-40B4-BE49-F238E27FC236}">
                <a16:creationId xmlns:a16="http://schemas.microsoft.com/office/drawing/2014/main" id="{6603E39B-20D5-A6E0-B388-4A14741044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BE"/>
          </a:p>
        </p:txBody>
      </p:sp>
      <p:sp>
        <p:nvSpPr>
          <p:cNvPr id="6" name="Tijdelijke aanduiding voor dianummer 5">
            <a:extLst>
              <a:ext uri="{FF2B5EF4-FFF2-40B4-BE49-F238E27FC236}">
                <a16:creationId xmlns:a16="http://schemas.microsoft.com/office/drawing/2014/main" id="{5364B1FB-0EF7-24AE-456C-FAEF38694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A8293F-F859-44D8-8D16-606AA4CAE285}" type="slidenum">
              <a:rPr lang="nl-BE" smtClean="0"/>
              <a:t>‹nr.›</a:t>
            </a:fld>
            <a:endParaRPr lang="nl-BE"/>
          </a:p>
        </p:txBody>
      </p:sp>
    </p:spTree>
    <p:extLst>
      <p:ext uri="{BB962C8B-B14F-4D97-AF65-F5344CB8AC3E}">
        <p14:creationId xmlns:p14="http://schemas.microsoft.com/office/powerpoint/2010/main" val="2430007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 name="Rectangle 266">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7" name="Group 268">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270" name="Group 269">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274" name="Freeform: Shape 273">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5" name="Freeform: Shape 274">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78" name="Group 270">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272" name="Freeform: Shape 271">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3" name="Freeform: Shape 272">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el 1">
            <a:extLst>
              <a:ext uri="{FF2B5EF4-FFF2-40B4-BE49-F238E27FC236}">
                <a16:creationId xmlns:a16="http://schemas.microsoft.com/office/drawing/2014/main" id="{143D0779-709A-0964-46A6-7BC5389830BA}"/>
              </a:ext>
            </a:extLst>
          </p:cNvPr>
          <p:cNvSpPr>
            <a:spLocks noGrp="1"/>
          </p:cNvSpPr>
          <p:nvPr>
            <p:ph type="ctrTitle"/>
          </p:nvPr>
        </p:nvSpPr>
        <p:spPr>
          <a:xfrm>
            <a:off x="2505159" y="1949004"/>
            <a:ext cx="7021513" cy="2308324"/>
          </a:xfrm>
        </p:spPr>
        <p:txBody>
          <a:bodyPr vert="horz" lIns="91440" tIns="45720" rIns="91440" bIns="45720" rtlCol="0">
            <a:normAutofit/>
          </a:bodyPr>
          <a:lstStyle/>
          <a:p>
            <a:r>
              <a:rPr lang="en-US" sz="6100" noProof="0" dirty="0" err="1">
                <a:solidFill>
                  <a:schemeClr val="bg1"/>
                </a:solidFill>
              </a:rPr>
              <a:t>Wijzigingen</a:t>
            </a:r>
            <a:r>
              <a:rPr lang="en-US" sz="6100" noProof="0" dirty="0">
                <a:solidFill>
                  <a:schemeClr val="bg1"/>
                </a:solidFill>
              </a:rPr>
              <a:t> </a:t>
            </a:r>
            <a:r>
              <a:rPr lang="en-US" sz="6100" noProof="0" dirty="0" err="1">
                <a:solidFill>
                  <a:schemeClr val="bg1"/>
                </a:solidFill>
              </a:rPr>
              <a:t>rechtspositieregeling</a:t>
            </a:r>
            <a:endParaRPr lang="en-US" sz="6100" noProof="0" dirty="0">
              <a:solidFill>
                <a:schemeClr val="bg1"/>
              </a:solidFill>
            </a:endParaRPr>
          </a:p>
        </p:txBody>
      </p:sp>
    </p:spTree>
    <p:extLst>
      <p:ext uri="{BB962C8B-B14F-4D97-AF65-F5344CB8AC3E}">
        <p14:creationId xmlns:p14="http://schemas.microsoft.com/office/powerpoint/2010/main" val="293313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9CF9037-C7D8-0FA3-0291-554EC2979422}"/>
              </a:ext>
            </a:extLst>
          </p:cNvPr>
          <p:cNvSpPr>
            <a:spLocks noGrp="1"/>
          </p:cNvSpPr>
          <p:nvPr>
            <p:ph type="title"/>
          </p:nvPr>
        </p:nvSpPr>
        <p:spPr>
          <a:xfrm>
            <a:off x="1156851" y="637762"/>
            <a:ext cx="9888496" cy="900131"/>
          </a:xfrm>
        </p:spPr>
        <p:txBody>
          <a:bodyPr anchor="t">
            <a:normAutofit fontScale="90000"/>
          </a:bodyPr>
          <a:lstStyle/>
          <a:p>
            <a:r>
              <a:rPr lang="nl-BE" sz="4000" dirty="0">
                <a:solidFill>
                  <a:schemeClr val="bg1"/>
                </a:solidFill>
              </a:rPr>
              <a:t>Titel I. Toepassingsgebied en algemene bepalingen</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16665A5E-0A1A-2781-CD8B-028C1A65C321}"/>
              </a:ext>
            </a:extLst>
          </p:cNvPr>
          <p:cNvSpPr>
            <a:spLocks noGrp="1"/>
          </p:cNvSpPr>
          <p:nvPr>
            <p:ph idx="1"/>
          </p:nvPr>
        </p:nvSpPr>
        <p:spPr>
          <a:xfrm>
            <a:off x="1155548" y="2217343"/>
            <a:ext cx="9880893" cy="3959619"/>
          </a:xfrm>
        </p:spPr>
        <p:txBody>
          <a:bodyPr>
            <a:normAutofit/>
          </a:bodyPr>
          <a:lstStyle/>
          <a:p>
            <a:r>
              <a:rPr lang="nl-BE" sz="1600" dirty="0"/>
              <a:t>Art. 1 – </a:t>
            </a:r>
            <a:r>
              <a:rPr lang="nl-BE" sz="1600" u="sng" dirty="0"/>
              <a:t>verduidelijking</a:t>
            </a:r>
            <a:r>
              <a:rPr lang="nl-BE" sz="1600" dirty="0"/>
              <a:t>: toepassingsgebied rechtspositieregeling (nl. op wie niet van toepassing)</a:t>
            </a:r>
          </a:p>
          <a:p>
            <a:r>
              <a:rPr lang="nl-BE" sz="1600" dirty="0"/>
              <a:t>Art. 2 – </a:t>
            </a:r>
            <a:r>
              <a:rPr lang="nl-BE" sz="1600" u="sng" dirty="0"/>
              <a:t>verduidelijking</a:t>
            </a:r>
            <a:r>
              <a:rPr lang="nl-BE" sz="1600" dirty="0"/>
              <a:t>: soorten anciënniteiten (geldelijke, schaal, graad, niveau en dienst)</a:t>
            </a:r>
          </a:p>
          <a:p>
            <a:r>
              <a:rPr lang="nl-BE" sz="1600" dirty="0"/>
              <a:t>Art. 2 – </a:t>
            </a:r>
            <a:r>
              <a:rPr lang="nl-BE" sz="1600" u="sng" dirty="0"/>
              <a:t>verduidelijking</a:t>
            </a:r>
            <a:r>
              <a:rPr lang="nl-BE" sz="1600" dirty="0"/>
              <a:t>: definitie lokaal bestuur </a:t>
            </a:r>
          </a:p>
          <a:p>
            <a:r>
              <a:rPr lang="nl-NL" sz="1600" u="sng" dirty="0">
                <a:solidFill>
                  <a:srgbClr val="FF0000"/>
                </a:solidFill>
              </a:rPr>
              <a:t>Wijziging</a:t>
            </a:r>
            <a:r>
              <a:rPr lang="nl-NL" sz="1600" dirty="0">
                <a:solidFill>
                  <a:srgbClr val="FF0000"/>
                </a:solidFill>
              </a:rPr>
              <a:t>: Door een wijzigingsbesluit van BVR RPR (regelgeving) werd de verplichte proeftijd voor statutairen geschrapt. De bepalingen over de afschaffing van de proeftijd zijn dwingend en hebben een rechtstreekse werking. Er wordt wel nog een inloopperiode voorzien voor nieuwe medewerkers (zowel voor contractuelen als voor statutairen), waarbij verwezen wordt naar het reglement feedback en evaluatie. </a:t>
            </a:r>
            <a:endParaRPr lang="nl-BE" sz="1200" dirty="0">
              <a:solidFill>
                <a:srgbClr val="FF0000"/>
              </a:solidFill>
            </a:endParaRPr>
          </a:p>
          <a:p>
            <a:endParaRPr lang="nl-BE" sz="2400" dirty="0"/>
          </a:p>
        </p:txBody>
      </p:sp>
    </p:spTree>
    <p:extLst>
      <p:ext uri="{BB962C8B-B14F-4D97-AF65-F5344CB8AC3E}">
        <p14:creationId xmlns:p14="http://schemas.microsoft.com/office/powerpoint/2010/main" val="4172465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CC6358-9510-0E37-50DC-E58C60EB62E1}"/>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25E28C1E-9830-B71C-38EB-A42FE266A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00E6555D-7C3A-1437-1E58-FC12718A720B}"/>
              </a:ext>
            </a:extLst>
          </p:cNvPr>
          <p:cNvSpPr>
            <a:spLocks noGrp="1"/>
          </p:cNvSpPr>
          <p:nvPr>
            <p:ph type="title"/>
          </p:nvPr>
        </p:nvSpPr>
        <p:spPr>
          <a:xfrm>
            <a:off x="1156851" y="637762"/>
            <a:ext cx="9888496" cy="900131"/>
          </a:xfrm>
        </p:spPr>
        <p:txBody>
          <a:bodyPr anchor="t">
            <a:normAutofit/>
          </a:bodyPr>
          <a:lstStyle/>
          <a:p>
            <a:r>
              <a:rPr lang="nl-BE" sz="4000" dirty="0">
                <a:solidFill>
                  <a:schemeClr val="bg1"/>
                </a:solidFill>
              </a:rPr>
              <a:t>Titel II. De loopbaan</a:t>
            </a:r>
          </a:p>
        </p:txBody>
      </p:sp>
      <p:sp>
        <p:nvSpPr>
          <p:cNvPr id="10" name="Rectangle 9">
            <a:extLst>
              <a:ext uri="{FF2B5EF4-FFF2-40B4-BE49-F238E27FC236}">
                <a16:creationId xmlns:a16="http://schemas.microsoft.com/office/drawing/2014/main" id="{9456D6EF-D651-7639-1223-652ED2B33E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93F36CA-A95E-F8FF-7887-06CB65A972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1FF7EFCC-5D97-209F-9FE1-F3820E0FF0E3}"/>
              </a:ext>
            </a:extLst>
          </p:cNvPr>
          <p:cNvSpPr>
            <a:spLocks noGrp="1"/>
          </p:cNvSpPr>
          <p:nvPr>
            <p:ph idx="1"/>
          </p:nvPr>
        </p:nvSpPr>
        <p:spPr>
          <a:xfrm>
            <a:off x="1155548" y="2217343"/>
            <a:ext cx="9880893" cy="3959619"/>
          </a:xfrm>
        </p:spPr>
        <p:txBody>
          <a:bodyPr>
            <a:normAutofit/>
          </a:bodyPr>
          <a:lstStyle/>
          <a:p>
            <a:r>
              <a:rPr lang="nl-BE" sz="1600" dirty="0"/>
              <a:t>Art. 4§4 – </a:t>
            </a:r>
            <a:r>
              <a:rPr lang="nl-BE" sz="1600" u="sng" dirty="0"/>
              <a:t>verduidelijking</a:t>
            </a:r>
            <a:r>
              <a:rPr lang="nl-BE" sz="1600" dirty="0"/>
              <a:t>: soorten graden </a:t>
            </a:r>
            <a:r>
              <a:rPr lang="nl-BE" sz="1600" i="1" dirty="0"/>
              <a:t>(A, B, C, D, E en IFIC)</a:t>
            </a:r>
          </a:p>
          <a:p>
            <a:r>
              <a:rPr lang="nl-BE" sz="1600" dirty="0">
                <a:solidFill>
                  <a:srgbClr val="FF0000"/>
                </a:solidFill>
              </a:rPr>
              <a:t>Art. 4§4 – </a:t>
            </a:r>
            <a:r>
              <a:rPr lang="nl-BE" sz="1600" u="sng" dirty="0">
                <a:solidFill>
                  <a:srgbClr val="FF0000"/>
                </a:solidFill>
              </a:rPr>
              <a:t>wijziging</a:t>
            </a:r>
            <a:r>
              <a:rPr lang="nl-BE" sz="1600" dirty="0">
                <a:solidFill>
                  <a:srgbClr val="FF0000"/>
                </a:solidFill>
              </a:rPr>
              <a:t>: Bruto loonsverhoging van 1 euro per uur voor dienstenchequemedewerkers bij lokale besturen vanaf 01/01/2025 </a:t>
            </a:r>
            <a:r>
              <a:rPr lang="nl-BE" sz="1600" i="1" dirty="0">
                <a:solidFill>
                  <a:srgbClr val="FF0000"/>
                </a:solidFill>
              </a:rPr>
              <a:t>(retroactieve toepassing)</a:t>
            </a:r>
          </a:p>
          <a:p>
            <a:r>
              <a:rPr lang="nl-BE" sz="1600" dirty="0"/>
              <a:t>Art. 8 – </a:t>
            </a:r>
            <a:r>
              <a:rPr lang="nl-BE" sz="1600" u="sng" dirty="0"/>
              <a:t>verduidelijking</a:t>
            </a:r>
            <a:r>
              <a:rPr lang="nl-BE" sz="1600" dirty="0"/>
              <a:t>: werking capaciteitstest </a:t>
            </a:r>
            <a:r>
              <a:rPr lang="nl-BE" sz="1600" i="1" dirty="0"/>
              <a:t>(relevante ervaring en capaciteitstest zijn 2 afzonderlijke zaken. Capaciteitstest is toegangsticket voor kandidaten die niet over juist diploma beschikken en relevante ervaring is een aanvullende aanwervingsvoorwaarde)</a:t>
            </a:r>
          </a:p>
          <a:p>
            <a:r>
              <a:rPr lang="nl-BE" sz="1600" dirty="0"/>
              <a:t>Art. 16 – </a:t>
            </a:r>
            <a:r>
              <a:rPr lang="nl-BE" sz="1600" u="sng" dirty="0"/>
              <a:t>wijziging</a:t>
            </a:r>
            <a:r>
              <a:rPr lang="nl-BE" sz="1600" dirty="0"/>
              <a:t>: geen extern jurylid meer nodig voor niveau C, D en E</a:t>
            </a:r>
          </a:p>
          <a:p>
            <a:r>
              <a:rPr lang="nl-BE" sz="1600" dirty="0"/>
              <a:t>Art. 20 – </a:t>
            </a:r>
            <a:r>
              <a:rPr lang="nl-BE" sz="1600" u="sng" dirty="0"/>
              <a:t>wijziging</a:t>
            </a:r>
            <a:r>
              <a:rPr lang="nl-BE" sz="1600" dirty="0"/>
              <a:t>: Voor niveau D en E niet meer standaard “een praktische proef”, maar “een selectietechniek”</a:t>
            </a:r>
          </a:p>
          <a:p>
            <a:r>
              <a:rPr lang="nl-BE" sz="1600" dirty="0"/>
              <a:t>Art. 33 – </a:t>
            </a:r>
            <a:r>
              <a:rPr lang="nl-BE" sz="1600" u="sng" dirty="0"/>
              <a:t>verduidelijking</a:t>
            </a:r>
            <a:r>
              <a:rPr lang="nl-BE" sz="1600" dirty="0"/>
              <a:t>: versnelde selectieprocedure </a:t>
            </a:r>
          </a:p>
          <a:p>
            <a:r>
              <a:rPr lang="nl-BE" sz="1600" dirty="0">
                <a:solidFill>
                  <a:srgbClr val="FF0000"/>
                </a:solidFill>
              </a:rPr>
              <a:t>Art. 42 ev. –  </a:t>
            </a:r>
            <a:r>
              <a:rPr lang="nl-BE" sz="1600" u="sng" dirty="0">
                <a:solidFill>
                  <a:srgbClr val="FF0000"/>
                </a:solidFill>
              </a:rPr>
              <a:t>wijziging</a:t>
            </a:r>
            <a:r>
              <a:rPr lang="nl-BE" sz="1600" dirty="0">
                <a:solidFill>
                  <a:srgbClr val="FF0000"/>
                </a:solidFill>
              </a:rPr>
              <a:t>: “Hoofdstuk VII De proeftijd met het oog op de vaste aanstelling in statutair verband en de inloopperiode voor contractuele personeelsleden” werd geschrapt. Er wordt wel nog steeds voorzien in een inloopperiode (zowel voor contractueel als statutair), maar om dubbele teksten te vermijden in twee verschillende reglementen wordt voor dit aspect verwezen naar het reglement feedback en evaluatie. </a:t>
            </a:r>
          </a:p>
        </p:txBody>
      </p:sp>
    </p:spTree>
    <p:extLst>
      <p:ext uri="{BB962C8B-B14F-4D97-AF65-F5344CB8AC3E}">
        <p14:creationId xmlns:p14="http://schemas.microsoft.com/office/powerpoint/2010/main" val="3530728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4028232-1F37-3FF5-CDCC-A8910A82F43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B17570A-00F4-48B3-5B46-201D68FC76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1ED833C-9EC4-F8A9-026D-4F5924FC4540}"/>
              </a:ext>
            </a:extLst>
          </p:cNvPr>
          <p:cNvSpPr>
            <a:spLocks noGrp="1"/>
          </p:cNvSpPr>
          <p:nvPr>
            <p:ph type="title"/>
          </p:nvPr>
        </p:nvSpPr>
        <p:spPr>
          <a:xfrm>
            <a:off x="1156851" y="637762"/>
            <a:ext cx="9888496" cy="900131"/>
          </a:xfrm>
        </p:spPr>
        <p:txBody>
          <a:bodyPr anchor="t">
            <a:normAutofit/>
          </a:bodyPr>
          <a:lstStyle/>
          <a:p>
            <a:r>
              <a:rPr lang="nl-BE" sz="4000" dirty="0">
                <a:solidFill>
                  <a:schemeClr val="bg1"/>
                </a:solidFill>
              </a:rPr>
              <a:t>Titel II. De loopbaan	</a:t>
            </a:r>
          </a:p>
        </p:txBody>
      </p:sp>
      <p:sp>
        <p:nvSpPr>
          <p:cNvPr id="10" name="Rectangle 9">
            <a:extLst>
              <a:ext uri="{FF2B5EF4-FFF2-40B4-BE49-F238E27FC236}">
                <a16:creationId xmlns:a16="http://schemas.microsoft.com/office/drawing/2014/main" id="{1DDD7055-3E68-2CA2-51FC-BD624468F6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6D1440-58EA-33A8-D748-20D723D693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8BDE38D2-13E8-7F9C-ECD7-6751ABA435EE}"/>
              </a:ext>
            </a:extLst>
          </p:cNvPr>
          <p:cNvSpPr>
            <a:spLocks noGrp="1"/>
          </p:cNvSpPr>
          <p:nvPr>
            <p:ph idx="1"/>
          </p:nvPr>
        </p:nvSpPr>
        <p:spPr>
          <a:xfrm>
            <a:off x="1155548" y="2217343"/>
            <a:ext cx="9880893" cy="3959619"/>
          </a:xfrm>
        </p:spPr>
        <p:txBody>
          <a:bodyPr>
            <a:normAutofit fontScale="92500" lnSpcReduction="10000"/>
          </a:bodyPr>
          <a:lstStyle/>
          <a:p>
            <a:r>
              <a:rPr lang="nl-BE" sz="1600" dirty="0"/>
              <a:t>Art.  52 – </a:t>
            </a:r>
            <a:r>
              <a:rPr lang="nl-BE" sz="1600" u="sng" dirty="0"/>
              <a:t>wijziging</a:t>
            </a:r>
            <a:r>
              <a:rPr lang="nl-BE" sz="1600" dirty="0"/>
              <a:t>: functionele loopbaan A9a – a9b bestaat niet in ons lokaal bestuur, maar wel A5a – a5b. </a:t>
            </a:r>
          </a:p>
          <a:p>
            <a:r>
              <a:rPr lang="nl-BE" sz="1600" dirty="0"/>
              <a:t>Art. 54 ev. – </a:t>
            </a:r>
            <a:r>
              <a:rPr lang="nl-BE" sz="1600" u="sng" dirty="0"/>
              <a:t>wijziging</a:t>
            </a:r>
            <a:r>
              <a:rPr lang="nl-BE" sz="1600" dirty="0"/>
              <a:t>: </a:t>
            </a:r>
            <a:r>
              <a:rPr lang="nl-BE" sz="1600" i="1" dirty="0"/>
              <a:t>“Hoofdstuk IX. Specifieke bepalingen voor de evaluatie van de AD en de FD en functiehouder niveau A met functionele loopbaan A5a – A5b”</a:t>
            </a:r>
            <a:r>
              <a:rPr lang="nl-BE" sz="1600" dirty="0"/>
              <a:t> – </a:t>
            </a:r>
          </a:p>
          <a:p>
            <a:pPr lvl="1"/>
            <a:r>
              <a:rPr lang="nl-BE" sz="1200" i="1" dirty="0"/>
              <a:t>Reglement feedback en evaluatie is niet van toepassing op AD, FD en DWG (zie art. 52). In dit specifiek hoofdstuk werd ook de proeftijd afgeschaft en vervangen door een inloopperiode</a:t>
            </a:r>
          </a:p>
          <a:p>
            <a:r>
              <a:rPr lang="nl-BE" sz="1600" dirty="0"/>
              <a:t>Art. 85 </a:t>
            </a:r>
            <a:r>
              <a:rPr lang="nl-BE" sz="1600" dirty="0" err="1"/>
              <a:t>ev</a:t>
            </a:r>
            <a:r>
              <a:rPr lang="nl-BE" sz="1600" dirty="0"/>
              <a:t> – </a:t>
            </a:r>
            <a:r>
              <a:rPr lang="nl-BE" sz="1600" u="sng" dirty="0"/>
              <a:t>wijziging</a:t>
            </a:r>
            <a:r>
              <a:rPr lang="nl-BE" sz="1600" dirty="0"/>
              <a:t>: </a:t>
            </a:r>
            <a:r>
              <a:rPr lang="nl-BE" sz="1600" i="1" dirty="0"/>
              <a:t>“Hoofdstuk XI. De anciënniteiten”</a:t>
            </a:r>
          </a:p>
          <a:p>
            <a:pPr lvl="1"/>
            <a:r>
              <a:rPr lang="nl-BE" sz="1200" i="1" dirty="0"/>
              <a:t>Dit hoofdstuk werd geschrapt en verwerkt doorheen de RPR. De toekenning van geldelijke- en schaalanciënniteit werd verwerkt in het hoofdstuk salaris. De graad-, niveau- en dienstanciënniteit staan opgenomen in de definities. </a:t>
            </a:r>
          </a:p>
          <a:p>
            <a:r>
              <a:rPr lang="nl-BE" sz="1600" dirty="0">
                <a:solidFill>
                  <a:srgbClr val="FF0000"/>
                </a:solidFill>
              </a:rPr>
              <a:t>Art. 100 – </a:t>
            </a:r>
            <a:r>
              <a:rPr lang="nl-BE" sz="1600" u="sng" dirty="0">
                <a:solidFill>
                  <a:srgbClr val="FF0000"/>
                </a:solidFill>
              </a:rPr>
              <a:t>wijziging</a:t>
            </a:r>
            <a:r>
              <a:rPr lang="nl-BE" sz="1600" dirty="0">
                <a:solidFill>
                  <a:srgbClr val="FF0000"/>
                </a:solidFill>
              </a:rPr>
              <a:t>: rang (vb. Av, </a:t>
            </a:r>
            <a:r>
              <a:rPr lang="nl-BE" sz="1600" dirty="0" err="1">
                <a:solidFill>
                  <a:srgbClr val="FF0000"/>
                </a:solidFill>
              </a:rPr>
              <a:t>Ay</a:t>
            </a:r>
            <a:r>
              <a:rPr lang="nl-BE" sz="1600" dirty="0">
                <a:solidFill>
                  <a:srgbClr val="FF0000"/>
                </a:solidFill>
              </a:rPr>
              <a:t>, Bv, </a:t>
            </a:r>
            <a:r>
              <a:rPr lang="nl-BE" sz="1600" dirty="0" err="1">
                <a:solidFill>
                  <a:srgbClr val="FF0000"/>
                </a:solidFill>
              </a:rPr>
              <a:t>Bx,etc</a:t>
            </a:r>
            <a:r>
              <a:rPr lang="nl-BE" sz="1600" dirty="0">
                <a:solidFill>
                  <a:srgbClr val="FF0000"/>
                </a:solidFill>
              </a:rPr>
              <a:t>…) werd geschrapt, aangezien dit niet meer bestaat</a:t>
            </a:r>
          </a:p>
          <a:p>
            <a:r>
              <a:rPr lang="nl-BE" sz="1600" dirty="0"/>
              <a:t>Art. 105 – </a:t>
            </a:r>
            <a:r>
              <a:rPr lang="nl-BE" sz="1600" u="sng" dirty="0"/>
              <a:t>verduidelijking</a:t>
            </a:r>
            <a:r>
              <a:rPr lang="nl-BE" sz="1600" dirty="0"/>
              <a:t>: De definitie van bevordering werd verduidelijkt aangezien de vorige te vaag was. </a:t>
            </a:r>
          </a:p>
          <a:p>
            <a:r>
              <a:rPr lang="nl-BE" sz="1600" dirty="0"/>
              <a:t>Art. 106 – </a:t>
            </a:r>
            <a:r>
              <a:rPr lang="nl-BE" sz="1600" u="sng" dirty="0"/>
              <a:t>wijziging</a:t>
            </a:r>
            <a:r>
              <a:rPr lang="nl-BE" sz="1600" dirty="0"/>
              <a:t>: voor een bevorderingsprocedure komen de personeelsleden van het lokaal bestuur in aanmerking, dewelke aangesteld zijn na externe bekendmaking (zowel gemeente als OCMW dus)</a:t>
            </a:r>
          </a:p>
          <a:p>
            <a:pPr lvl="1"/>
            <a:r>
              <a:rPr lang="nl-BE" sz="1200" dirty="0">
                <a:solidFill>
                  <a:srgbClr val="FF0000"/>
                </a:solidFill>
              </a:rPr>
              <a:t>Personeelsleden die minstens 5 jaar werkzaam zijn in het bestuur, komen ook in aanmerking. </a:t>
            </a:r>
          </a:p>
          <a:p>
            <a:r>
              <a:rPr lang="nl-BE" sz="1600" dirty="0">
                <a:solidFill>
                  <a:srgbClr val="FF0000"/>
                </a:solidFill>
              </a:rPr>
              <a:t>Art. 110 ev. – </a:t>
            </a:r>
            <a:r>
              <a:rPr lang="nl-BE" sz="1600" u="sng" dirty="0">
                <a:solidFill>
                  <a:srgbClr val="FF0000"/>
                </a:solidFill>
              </a:rPr>
              <a:t>wijziging</a:t>
            </a:r>
            <a:r>
              <a:rPr lang="nl-BE" sz="1600" dirty="0">
                <a:solidFill>
                  <a:srgbClr val="FF0000"/>
                </a:solidFill>
              </a:rPr>
              <a:t>: proeftijd van personeelslid na bevordering &gt; proeftijd werd afgeschaft. </a:t>
            </a:r>
          </a:p>
          <a:p>
            <a:r>
              <a:rPr lang="nl-BE" sz="1600" dirty="0"/>
              <a:t>Art. 112 – </a:t>
            </a:r>
            <a:r>
              <a:rPr lang="nl-BE" sz="1600" u="sng" dirty="0"/>
              <a:t>wijziging</a:t>
            </a:r>
            <a:r>
              <a:rPr lang="nl-BE" sz="1600" dirty="0"/>
              <a:t>: bijkomend artikel voor weddevaststelling bij bevordering (nl. behouden van geldelijke anciënniteit en relevante schaalanciënniteit na bevordering)</a:t>
            </a:r>
          </a:p>
          <a:p>
            <a:endParaRPr lang="nl-BE" sz="1600" dirty="0"/>
          </a:p>
          <a:p>
            <a:endParaRPr lang="nl-BE" sz="1800" dirty="0"/>
          </a:p>
        </p:txBody>
      </p:sp>
    </p:spTree>
    <p:extLst>
      <p:ext uri="{BB962C8B-B14F-4D97-AF65-F5344CB8AC3E}">
        <p14:creationId xmlns:p14="http://schemas.microsoft.com/office/powerpoint/2010/main" val="1348938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C9D15E-99CD-A989-987A-5E85C5B4DFED}"/>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DED0C91-ED94-8C29-DB82-4EA50DA61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A75971A7-7E57-E601-1116-C54DAA6FEBE1}"/>
              </a:ext>
            </a:extLst>
          </p:cNvPr>
          <p:cNvSpPr>
            <a:spLocks noGrp="1"/>
          </p:cNvSpPr>
          <p:nvPr>
            <p:ph type="title"/>
          </p:nvPr>
        </p:nvSpPr>
        <p:spPr>
          <a:xfrm>
            <a:off x="1156851" y="637762"/>
            <a:ext cx="9888496" cy="900131"/>
          </a:xfrm>
        </p:spPr>
        <p:txBody>
          <a:bodyPr anchor="t">
            <a:normAutofit/>
          </a:bodyPr>
          <a:lstStyle/>
          <a:p>
            <a:r>
              <a:rPr lang="nl-BE" sz="4000" dirty="0">
                <a:solidFill>
                  <a:schemeClr val="bg1"/>
                </a:solidFill>
              </a:rPr>
              <a:t>Titel II. De loopbaan</a:t>
            </a:r>
          </a:p>
        </p:txBody>
      </p:sp>
      <p:sp>
        <p:nvSpPr>
          <p:cNvPr id="10" name="Rectangle 9">
            <a:extLst>
              <a:ext uri="{FF2B5EF4-FFF2-40B4-BE49-F238E27FC236}">
                <a16:creationId xmlns:a16="http://schemas.microsoft.com/office/drawing/2014/main" id="{6BB8944E-D342-5800-A4E9-814E01AA9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11ACA53-C26A-73CF-3F06-89C003EF06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D248A135-0E7F-7458-7E87-6EB1E471FEB6}"/>
              </a:ext>
            </a:extLst>
          </p:cNvPr>
          <p:cNvSpPr>
            <a:spLocks noGrp="1"/>
          </p:cNvSpPr>
          <p:nvPr>
            <p:ph idx="1"/>
          </p:nvPr>
        </p:nvSpPr>
        <p:spPr>
          <a:xfrm>
            <a:off x="1155548" y="2217343"/>
            <a:ext cx="9880893" cy="3959619"/>
          </a:xfrm>
        </p:spPr>
        <p:txBody>
          <a:bodyPr>
            <a:normAutofit/>
          </a:bodyPr>
          <a:lstStyle/>
          <a:p>
            <a:r>
              <a:rPr lang="nl-BE" sz="1600" dirty="0"/>
              <a:t>Art. 113 §2 – </a:t>
            </a:r>
            <a:r>
              <a:rPr lang="nl-BE" sz="1600" u="sng" dirty="0"/>
              <a:t>wijziging</a:t>
            </a:r>
            <a:r>
              <a:rPr lang="nl-BE" sz="1600" dirty="0"/>
              <a:t>: voor een procedure interne personeelsmobiliteit komen de personeelsleden van het lokaal bestuur in aanmerking, dewelke aangesteld zijn na externe bekendmaking (zowel gemeente als OCMW dus)</a:t>
            </a:r>
          </a:p>
          <a:p>
            <a:pPr lvl="1"/>
            <a:r>
              <a:rPr lang="nl-BE" sz="1200" dirty="0">
                <a:solidFill>
                  <a:srgbClr val="FF0000"/>
                </a:solidFill>
              </a:rPr>
              <a:t>Personeelsleden die minstens 5 jaar werkzaam zijn in het bestuur, komen ook in aanmerking. </a:t>
            </a:r>
          </a:p>
          <a:p>
            <a:r>
              <a:rPr lang="nl-BE" sz="1600" dirty="0">
                <a:solidFill>
                  <a:srgbClr val="FF0000"/>
                </a:solidFill>
              </a:rPr>
              <a:t>Art. 118 – </a:t>
            </a:r>
            <a:r>
              <a:rPr lang="nl-BE" sz="1600" u="sng" dirty="0">
                <a:solidFill>
                  <a:srgbClr val="FF0000"/>
                </a:solidFill>
              </a:rPr>
              <a:t>wijziging</a:t>
            </a:r>
            <a:r>
              <a:rPr lang="nl-BE" sz="1600" dirty="0">
                <a:solidFill>
                  <a:srgbClr val="FF0000"/>
                </a:solidFill>
              </a:rPr>
              <a:t>: procedure IP is niet enkel meer mogelijk voor functie tot dezelfde graad, maar ook een lagere graad. </a:t>
            </a:r>
          </a:p>
          <a:p>
            <a:pPr lvl="1"/>
            <a:r>
              <a:rPr lang="nl-BE" sz="1200" dirty="0">
                <a:solidFill>
                  <a:srgbClr val="FF0000"/>
                </a:solidFill>
              </a:rPr>
              <a:t>Na procedure IP zelfde graad (vb. van B naar B), dan behoudt personeelslid schaalanciënniteit en salarisschaal.</a:t>
            </a:r>
          </a:p>
          <a:p>
            <a:pPr lvl="1"/>
            <a:r>
              <a:rPr lang="nl-BE" sz="1200" dirty="0">
                <a:solidFill>
                  <a:srgbClr val="FF0000"/>
                </a:solidFill>
              </a:rPr>
              <a:t>Na procedure IP lagere graad (vb. van A naar B), dan behoudt personeelslid schaalanciënniteit maar binnen salarisschaal nieuwe graad. </a:t>
            </a:r>
          </a:p>
          <a:p>
            <a:r>
              <a:rPr lang="nl-BE" sz="1600" dirty="0"/>
              <a:t>Art. 119 ev. –</a:t>
            </a:r>
            <a:r>
              <a:rPr lang="nl-BE" sz="1600" dirty="0" err="1"/>
              <a:t>i.k.v</a:t>
            </a:r>
            <a:r>
              <a:rPr lang="nl-BE" sz="1600" dirty="0"/>
              <a:t>. externe personeelsmobiliteit</a:t>
            </a:r>
          </a:p>
          <a:p>
            <a:pPr lvl="1"/>
            <a:r>
              <a:rPr lang="nl-NL" sz="1200" u="sng" dirty="0"/>
              <a:t>Wijziging:</a:t>
            </a:r>
            <a:r>
              <a:rPr lang="nl-NL" sz="1200" dirty="0"/>
              <a:t> Externe mobiliteit tussen gemeente en OCMW is nu mogelijk via interne mobiliteit (en hoeft dus niet meer via externe mobiliteit te gebeuren). Externe mobiliteit met andere entiteiten is geen meerwaarde en mag dus geschrapt worden. Er zal geen selectieprocedure georganiseerd worden waarbij Koekelare personeel zal aanwerven via externe mobiliteit vanuit een andere overheidsinstantie.</a:t>
            </a:r>
            <a:endParaRPr lang="nl-BE" sz="650" dirty="0"/>
          </a:p>
        </p:txBody>
      </p:sp>
    </p:spTree>
    <p:extLst>
      <p:ext uri="{BB962C8B-B14F-4D97-AF65-F5344CB8AC3E}">
        <p14:creationId xmlns:p14="http://schemas.microsoft.com/office/powerpoint/2010/main" val="2441784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07E8026-25A8-FAA1-F43F-B06E91DD1F25}"/>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F4020E3-A027-81BF-8C2B-15E4E30293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E70A753-AC05-2900-3DB6-723FAE913318}"/>
              </a:ext>
            </a:extLst>
          </p:cNvPr>
          <p:cNvSpPr>
            <a:spLocks noGrp="1"/>
          </p:cNvSpPr>
          <p:nvPr>
            <p:ph type="title"/>
          </p:nvPr>
        </p:nvSpPr>
        <p:spPr>
          <a:xfrm>
            <a:off x="1155548" y="327661"/>
            <a:ext cx="9888496" cy="900131"/>
          </a:xfrm>
        </p:spPr>
        <p:txBody>
          <a:bodyPr anchor="t">
            <a:normAutofit fontScale="90000"/>
          </a:bodyPr>
          <a:lstStyle/>
          <a:p>
            <a:r>
              <a:rPr lang="nl-BE" sz="4000" dirty="0">
                <a:solidFill>
                  <a:schemeClr val="bg1"/>
                </a:solidFill>
              </a:rPr>
              <a:t>Titel III. Het opdrachthouderschap en waarneming van een hogere functie</a:t>
            </a:r>
          </a:p>
        </p:txBody>
      </p:sp>
      <p:sp>
        <p:nvSpPr>
          <p:cNvPr id="10" name="Rectangle 9">
            <a:extLst>
              <a:ext uri="{FF2B5EF4-FFF2-40B4-BE49-F238E27FC236}">
                <a16:creationId xmlns:a16="http://schemas.microsoft.com/office/drawing/2014/main" id="{17E47AE5-160A-F853-1605-198A92B3E9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F43AC59-5D6E-955E-8FA7-5A1523FDA9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9D4950BC-65B6-04CF-66FB-BD255FDD6532}"/>
              </a:ext>
            </a:extLst>
          </p:cNvPr>
          <p:cNvSpPr>
            <a:spLocks noGrp="1"/>
          </p:cNvSpPr>
          <p:nvPr>
            <p:ph idx="1"/>
          </p:nvPr>
        </p:nvSpPr>
        <p:spPr>
          <a:xfrm>
            <a:off x="1155548" y="2217343"/>
            <a:ext cx="9880893" cy="3959619"/>
          </a:xfrm>
        </p:spPr>
        <p:txBody>
          <a:bodyPr>
            <a:normAutofit/>
          </a:bodyPr>
          <a:lstStyle/>
          <a:p>
            <a:r>
              <a:rPr lang="nl-BE" sz="1600" dirty="0"/>
              <a:t>Art. 150 – </a:t>
            </a:r>
            <a:r>
              <a:rPr lang="nl-BE" sz="1600" u="sng" dirty="0"/>
              <a:t>wijziging:</a:t>
            </a:r>
            <a:r>
              <a:rPr lang="nl-BE" sz="1600" dirty="0"/>
              <a:t> opdrachthouderschap wordt meer soepel omschreven </a:t>
            </a:r>
          </a:p>
          <a:p>
            <a:pPr lvl="1"/>
            <a:r>
              <a:rPr lang="nl-BE" sz="1200" dirty="0"/>
              <a:t>aanstellende overheid beslist op voorstel AD</a:t>
            </a:r>
          </a:p>
          <a:p>
            <a:r>
              <a:rPr lang="nl-BE" sz="1600" dirty="0">
                <a:solidFill>
                  <a:srgbClr val="FF0000"/>
                </a:solidFill>
              </a:rPr>
              <a:t>Art. 153 – </a:t>
            </a:r>
            <a:r>
              <a:rPr lang="nl-BE" sz="1600" u="sng" dirty="0">
                <a:solidFill>
                  <a:srgbClr val="FF0000"/>
                </a:solidFill>
              </a:rPr>
              <a:t>wijziging:</a:t>
            </a:r>
            <a:r>
              <a:rPr lang="nl-BE" sz="1600" dirty="0">
                <a:solidFill>
                  <a:srgbClr val="FF0000"/>
                </a:solidFill>
              </a:rPr>
              <a:t> de waarneming van een hogere functie werd afgestemd op BVR RPR. </a:t>
            </a:r>
          </a:p>
          <a:p>
            <a:pPr lvl="1"/>
            <a:r>
              <a:rPr lang="nl-BE" sz="1200" dirty="0">
                <a:solidFill>
                  <a:srgbClr val="FF0000"/>
                </a:solidFill>
              </a:rPr>
              <a:t>Aanstellende overheid beslist op voorstel AD </a:t>
            </a:r>
          </a:p>
          <a:p>
            <a:pPr lvl="1"/>
            <a:r>
              <a:rPr lang="nl-BE" sz="1200" dirty="0">
                <a:solidFill>
                  <a:srgbClr val="FF0000"/>
                </a:solidFill>
              </a:rPr>
              <a:t>Niet meer ten hoogste 6 maanden (en verlengbaar), maar minstens 30 opeenvolgende kalenderdagen.</a:t>
            </a:r>
          </a:p>
        </p:txBody>
      </p:sp>
    </p:spTree>
    <p:extLst>
      <p:ext uri="{BB962C8B-B14F-4D97-AF65-F5344CB8AC3E}">
        <p14:creationId xmlns:p14="http://schemas.microsoft.com/office/powerpoint/2010/main" val="4167533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27630B-7A7B-6B11-5CE5-EACEAF49DBE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32EC637-F2BD-55B7-DDCC-20F31497A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294363F7-921F-DEB3-E31E-4A94D25D5B83}"/>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IV. De herplaatsing</a:t>
            </a:r>
          </a:p>
        </p:txBody>
      </p:sp>
      <p:sp>
        <p:nvSpPr>
          <p:cNvPr id="10" name="Rectangle 9">
            <a:extLst>
              <a:ext uri="{FF2B5EF4-FFF2-40B4-BE49-F238E27FC236}">
                <a16:creationId xmlns:a16="http://schemas.microsoft.com/office/drawing/2014/main" id="{7079F701-9F21-779A-6C14-2510D1D44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353D884-C5FE-DECF-88AD-135BFB2393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536E1CF6-BCAD-D648-75B2-DA453E772106}"/>
              </a:ext>
            </a:extLst>
          </p:cNvPr>
          <p:cNvSpPr>
            <a:spLocks noGrp="1"/>
          </p:cNvSpPr>
          <p:nvPr>
            <p:ph idx="1"/>
          </p:nvPr>
        </p:nvSpPr>
        <p:spPr>
          <a:xfrm>
            <a:off x="1155548" y="2217343"/>
            <a:ext cx="9880893" cy="3959619"/>
          </a:xfrm>
        </p:spPr>
        <p:txBody>
          <a:bodyPr>
            <a:normAutofit fontScale="92500" lnSpcReduction="10000"/>
          </a:bodyPr>
          <a:lstStyle/>
          <a:p>
            <a:r>
              <a:rPr lang="nl-BE" sz="1600" dirty="0">
                <a:solidFill>
                  <a:srgbClr val="FF0000"/>
                </a:solidFill>
              </a:rPr>
              <a:t>Art. 158 – </a:t>
            </a:r>
            <a:r>
              <a:rPr lang="nl-BE" sz="1600" u="sng" dirty="0">
                <a:solidFill>
                  <a:srgbClr val="FF0000"/>
                </a:solidFill>
              </a:rPr>
              <a:t>wijziging:</a:t>
            </a:r>
            <a:r>
              <a:rPr lang="nl-BE" sz="1600" dirty="0">
                <a:solidFill>
                  <a:srgbClr val="FF0000"/>
                </a:solidFill>
              </a:rPr>
              <a:t> “hoofdstuk I. de herplaatsing om medische redenen” is zowel voor statutairen als voor contractuelen (voorheen was dit hoofdstuk enkel van toepassing op statutairen)</a:t>
            </a:r>
          </a:p>
          <a:p>
            <a:pPr lvl="1"/>
            <a:r>
              <a:rPr lang="nl-BE" sz="1200" dirty="0">
                <a:solidFill>
                  <a:srgbClr val="FF0000"/>
                </a:solidFill>
              </a:rPr>
              <a:t>Contractueel personeelslid moet akkoord gaan met herplaatsing</a:t>
            </a:r>
          </a:p>
          <a:p>
            <a:pPr lvl="1"/>
            <a:r>
              <a:rPr lang="nl-BE" sz="1200" dirty="0">
                <a:solidFill>
                  <a:srgbClr val="FF0000"/>
                </a:solidFill>
              </a:rPr>
              <a:t>Hoedanigheid (contractueel/statutair) wordt steeds behouden </a:t>
            </a:r>
          </a:p>
          <a:p>
            <a:r>
              <a:rPr lang="nl-BE" sz="1600" dirty="0">
                <a:solidFill>
                  <a:srgbClr val="FF0000"/>
                </a:solidFill>
              </a:rPr>
              <a:t>Art. 159 ev. – </a:t>
            </a:r>
            <a:r>
              <a:rPr lang="nl-BE" sz="1600" u="sng" dirty="0">
                <a:solidFill>
                  <a:srgbClr val="FF0000"/>
                </a:solidFill>
              </a:rPr>
              <a:t>wijziging:</a:t>
            </a:r>
            <a:r>
              <a:rPr lang="nl-BE" sz="1600" dirty="0">
                <a:solidFill>
                  <a:srgbClr val="FF0000"/>
                </a:solidFill>
              </a:rPr>
              <a:t> “hoofdstuk II. Herplaatsing n.a.v. een ongunstig evaluatieresultaat van de proeftijd na bevordering”</a:t>
            </a:r>
          </a:p>
          <a:p>
            <a:pPr lvl="1"/>
            <a:r>
              <a:rPr lang="nl-BE" sz="1200" dirty="0">
                <a:solidFill>
                  <a:srgbClr val="FF0000"/>
                </a:solidFill>
              </a:rPr>
              <a:t>Niet meer van toepassing, gelet op wegvallen proeftijd </a:t>
            </a:r>
          </a:p>
          <a:p>
            <a:r>
              <a:rPr lang="nl-BE" sz="1600" dirty="0">
                <a:solidFill>
                  <a:srgbClr val="FF0000"/>
                </a:solidFill>
              </a:rPr>
              <a:t>Art. 160 ev. – </a:t>
            </a:r>
            <a:r>
              <a:rPr lang="nl-BE" sz="1600" u="sng" dirty="0">
                <a:solidFill>
                  <a:srgbClr val="FF0000"/>
                </a:solidFill>
              </a:rPr>
              <a:t>wijziging:</a:t>
            </a:r>
            <a:r>
              <a:rPr lang="nl-BE" sz="1600" dirty="0">
                <a:solidFill>
                  <a:srgbClr val="FF0000"/>
                </a:solidFill>
              </a:rPr>
              <a:t> “hoofdstuk III. Herplaatsing omwille van functionele of persoonlijke redenen” is zowel voor statutairen als voor contractuelen (voorheen was dit hoofdstuk enkel van toepassing op statutairen)</a:t>
            </a:r>
          </a:p>
          <a:p>
            <a:pPr lvl="1"/>
            <a:r>
              <a:rPr lang="nl-BE" sz="1200" dirty="0"/>
              <a:t>Herplaatsing heeft geen voorrang meer op invulling van vacature door procedure bevordering en interne personeelsmobiliteit</a:t>
            </a:r>
          </a:p>
          <a:p>
            <a:pPr lvl="1"/>
            <a:r>
              <a:rPr lang="nl-BE" sz="1200" dirty="0"/>
              <a:t>Herplaatsing heeft wel nog voorrang op invulling van vacature door aanwervingsprocedure, mits dit verzoek werd ingediend voor het bekendmaken van de aanwervingsprocedure</a:t>
            </a:r>
          </a:p>
          <a:p>
            <a:r>
              <a:rPr lang="nl-BE" sz="1600" dirty="0">
                <a:solidFill>
                  <a:srgbClr val="FF0000"/>
                </a:solidFill>
              </a:rPr>
              <a:t>Art. 161 ev. – </a:t>
            </a:r>
            <a:r>
              <a:rPr lang="nl-BE" sz="1600" u="sng" dirty="0">
                <a:solidFill>
                  <a:srgbClr val="FF0000"/>
                </a:solidFill>
              </a:rPr>
              <a:t>wijziging:</a:t>
            </a:r>
            <a:r>
              <a:rPr lang="nl-BE" sz="1600" dirty="0">
                <a:solidFill>
                  <a:srgbClr val="FF0000"/>
                </a:solidFill>
              </a:rPr>
              <a:t> “Hoofdstuk IV. Herplaatsing omwille van afschaffing van de betrekking”</a:t>
            </a:r>
            <a:r>
              <a:rPr lang="nl-BE" sz="1600" i="1" dirty="0">
                <a:solidFill>
                  <a:srgbClr val="FF0000"/>
                </a:solidFill>
              </a:rPr>
              <a:t> </a:t>
            </a:r>
            <a:r>
              <a:rPr lang="nl-BE" sz="1600" dirty="0">
                <a:solidFill>
                  <a:srgbClr val="FF0000"/>
                </a:solidFill>
              </a:rPr>
              <a:t>werd herschreven</a:t>
            </a:r>
          </a:p>
          <a:p>
            <a:pPr lvl="1"/>
            <a:r>
              <a:rPr lang="nl-BE" sz="1200" dirty="0">
                <a:solidFill>
                  <a:srgbClr val="FF0000"/>
                </a:solidFill>
              </a:rPr>
              <a:t>Het contractuele personeelslid moet akkoord gaan met deze herplaatsing. </a:t>
            </a:r>
          </a:p>
          <a:p>
            <a:pPr lvl="1"/>
            <a:r>
              <a:rPr lang="nl-BE" sz="1200" dirty="0">
                <a:solidFill>
                  <a:srgbClr val="FF0000"/>
                </a:solidFill>
              </a:rPr>
              <a:t>Hoedanigheid (contractueel/statutair) wordt steeds behouden</a:t>
            </a:r>
          </a:p>
          <a:p>
            <a:r>
              <a:rPr lang="nl-BE" sz="1600" dirty="0"/>
              <a:t>Art. 165 ev. – </a:t>
            </a:r>
            <a:r>
              <a:rPr lang="nl-BE" sz="1600" u="sng" dirty="0"/>
              <a:t>wijziging:</a:t>
            </a:r>
            <a:r>
              <a:rPr lang="nl-BE" sz="1600" dirty="0"/>
              <a:t> “hoofdstuk VI. De herplaatsing van het contractuele personeelslid omwille van gezondheidsredenen” werd geïntegreerd in voorgaande hoofdstukken. </a:t>
            </a:r>
          </a:p>
        </p:txBody>
      </p:sp>
    </p:spTree>
    <p:extLst>
      <p:ext uri="{BB962C8B-B14F-4D97-AF65-F5344CB8AC3E}">
        <p14:creationId xmlns:p14="http://schemas.microsoft.com/office/powerpoint/2010/main" val="2700058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9E90721-BDC1-4E65-5DA1-1F306FB63C6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A5172E9-3C1A-1EEA-6504-925DAA02F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CFBD08A-6B38-A6A2-EE4F-AAB571A0DBEC}"/>
              </a:ext>
            </a:extLst>
          </p:cNvPr>
          <p:cNvSpPr>
            <a:spLocks noGrp="1"/>
          </p:cNvSpPr>
          <p:nvPr>
            <p:ph type="title"/>
          </p:nvPr>
        </p:nvSpPr>
        <p:spPr>
          <a:xfrm>
            <a:off x="1155548" y="327661"/>
            <a:ext cx="9888496" cy="900131"/>
          </a:xfrm>
        </p:spPr>
        <p:txBody>
          <a:bodyPr anchor="t">
            <a:normAutofit fontScale="90000"/>
          </a:bodyPr>
          <a:lstStyle/>
          <a:p>
            <a:r>
              <a:rPr lang="nl-BE" sz="4000" dirty="0">
                <a:solidFill>
                  <a:schemeClr val="bg1"/>
                </a:solidFill>
              </a:rPr>
              <a:t>Titel V. Het verlies van de hoedanigheid van statutair personeelslid en de definitieve ambtsneerlegging</a:t>
            </a:r>
          </a:p>
        </p:txBody>
      </p:sp>
      <p:sp>
        <p:nvSpPr>
          <p:cNvPr id="10" name="Rectangle 9">
            <a:extLst>
              <a:ext uri="{FF2B5EF4-FFF2-40B4-BE49-F238E27FC236}">
                <a16:creationId xmlns:a16="http://schemas.microsoft.com/office/drawing/2014/main" id="{F488C98C-2C85-6001-657C-339609F4D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D3BDD29-8143-609F-A9BC-AF32E945B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864832BA-3494-A0B8-CEFB-A0787DE57C70}"/>
              </a:ext>
            </a:extLst>
          </p:cNvPr>
          <p:cNvSpPr>
            <a:spLocks noGrp="1"/>
          </p:cNvSpPr>
          <p:nvPr>
            <p:ph idx="1"/>
          </p:nvPr>
        </p:nvSpPr>
        <p:spPr>
          <a:xfrm>
            <a:off x="1155548" y="2217343"/>
            <a:ext cx="9880893" cy="3959619"/>
          </a:xfrm>
        </p:spPr>
        <p:txBody>
          <a:bodyPr>
            <a:normAutofit/>
          </a:bodyPr>
          <a:lstStyle/>
          <a:p>
            <a:r>
              <a:rPr lang="nl-BE" sz="1600" dirty="0">
                <a:solidFill>
                  <a:srgbClr val="FF0000"/>
                </a:solidFill>
              </a:rPr>
              <a:t>Art. 167 ev. – </a:t>
            </a:r>
            <a:r>
              <a:rPr lang="nl-BE" sz="1600" u="sng" dirty="0">
                <a:solidFill>
                  <a:srgbClr val="FF0000"/>
                </a:solidFill>
              </a:rPr>
              <a:t>wijziging:</a:t>
            </a:r>
            <a:r>
              <a:rPr lang="nl-BE" sz="1600" dirty="0">
                <a:solidFill>
                  <a:srgbClr val="FF0000"/>
                </a:solidFill>
              </a:rPr>
              <a:t> herschreven </a:t>
            </a:r>
            <a:r>
              <a:rPr lang="nl-BE" sz="1600" dirty="0" err="1">
                <a:solidFill>
                  <a:srgbClr val="FF0000"/>
                </a:solidFill>
              </a:rPr>
              <a:t>i.k.v</a:t>
            </a:r>
            <a:r>
              <a:rPr lang="nl-BE" sz="1600" dirty="0">
                <a:solidFill>
                  <a:srgbClr val="FF0000"/>
                </a:solidFill>
              </a:rPr>
              <a:t>. wijzigingsbesluit BVR RPR:</a:t>
            </a:r>
          </a:p>
          <a:p>
            <a:pPr lvl="1"/>
            <a:r>
              <a:rPr lang="nl-BE" sz="1200" dirty="0">
                <a:solidFill>
                  <a:srgbClr val="FF0000"/>
                </a:solidFill>
              </a:rPr>
              <a:t>Hoofdstuk 1 “verlies van hoedanigheid” is tekstueel herschreven</a:t>
            </a:r>
          </a:p>
          <a:p>
            <a:pPr lvl="1"/>
            <a:r>
              <a:rPr lang="nl-BE" sz="1200" dirty="0">
                <a:solidFill>
                  <a:srgbClr val="FF0000"/>
                </a:solidFill>
              </a:rPr>
              <a:t>Hoofdstuk 2 “Definitieve ambtsneerlegging” is inhoudelijk herschreven</a:t>
            </a:r>
          </a:p>
          <a:p>
            <a:pPr lvl="2"/>
            <a:r>
              <a:rPr lang="nl-BE" sz="800" dirty="0">
                <a:solidFill>
                  <a:srgbClr val="FF0000"/>
                </a:solidFill>
              </a:rPr>
              <a:t>Als het statutair personeelslid zelf gebruik maakt van de mogelijkheid tot pensionering door toepassing van de pensioenwetgeving op datum van pensionering. </a:t>
            </a:r>
          </a:p>
          <a:p>
            <a:pPr lvl="2"/>
            <a:r>
              <a:rPr lang="nl-BE" sz="800" dirty="0"/>
              <a:t>Bij een vrijwillig ontslag is er sprake van een opzegperiode van 3 maanden</a:t>
            </a:r>
          </a:p>
          <a:p>
            <a:pPr lvl="2"/>
            <a:r>
              <a:rPr lang="nl-BE" sz="800" dirty="0"/>
              <a:t>Bij ontslag wegens beroepsongeschiktheid is er sprake van een verbrekingsvergoeding van 3 maanden</a:t>
            </a:r>
          </a:p>
          <a:p>
            <a:pPr lvl="1"/>
            <a:endParaRPr lang="nl-BE" sz="1200" dirty="0">
              <a:solidFill>
                <a:srgbClr val="FF0000"/>
              </a:solidFill>
            </a:endParaRPr>
          </a:p>
        </p:txBody>
      </p:sp>
    </p:spTree>
    <p:extLst>
      <p:ext uri="{BB962C8B-B14F-4D97-AF65-F5344CB8AC3E}">
        <p14:creationId xmlns:p14="http://schemas.microsoft.com/office/powerpoint/2010/main" val="3386611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E69628-E844-F2E2-F3EF-1F536F5E3351}"/>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21C251C2-DAA3-CD9B-2A14-0CC5774088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3FEFF2B4-84D7-4874-E0C6-31E52BA15D20}"/>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VI. Verloven en afwezigheden</a:t>
            </a:r>
          </a:p>
        </p:txBody>
      </p:sp>
      <p:sp>
        <p:nvSpPr>
          <p:cNvPr id="10" name="Rectangle 9">
            <a:extLst>
              <a:ext uri="{FF2B5EF4-FFF2-40B4-BE49-F238E27FC236}">
                <a16:creationId xmlns:a16="http://schemas.microsoft.com/office/drawing/2014/main" id="{828E4A28-F444-C2ED-9976-A2C30CDC65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2104021-FB1E-5AE0-0E88-259A46DCE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4DC9DE16-CE4A-C261-584A-3D51E09CD79A}"/>
              </a:ext>
            </a:extLst>
          </p:cNvPr>
          <p:cNvSpPr>
            <a:spLocks noGrp="1"/>
          </p:cNvSpPr>
          <p:nvPr>
            <p:ph idx="1"/>
          </p:nvPr>
        </p:nvSpPr>
        <p:spPr>
          <a:xfrm>
            <a:off x="1155548" y="2217343"/>
            <a:ext cx="9880893" cy="4312996"/>
          </a:xfrm>
        </p:spPr>
        <p:txBody>
          <a:bodyPr>
            <a:normAutofit fontScale="92500" lnSpcReduction="20000"/>
          </a:bodyPr>
          <a:lstStyle/>
          <a:p>
            <a:r>
              <a:rPr lang="nl-BE" sz="1400" dirty="0">
                <a:solidFill>
                  <a:srgbClr val="FF0000"/>
                </a:solidFill>
              </a:rPr>
              <a:t>Art. 184§3 - </a:t>
            </a:r>
            <a:r>
              <a:rPr lang="nl-BE" sz="1400" u="sng" dirty="0">
                <a:solidFill>
                  <a:srgbClr val="FF0000"/>
                </a:solidFill>
              </a:rPr>
              <a:t>wijziging:</a:t>
            </a:r>
            <a:r>
              <a:rPr lang="nl-BE" sz="1400" dirty="0">
                <a:solidFill>
                  <a:srgbClr val="FF0000"/>
                </a:solidFill>
              </a:rPr>
              <a:t> volgende soort afwezigheid wordt toegevoegd, dewelke geldt als “dienstactiviteit”</a:t>
            </a:r>
          </a:p>
          <a:p>
            <a:pPr lvl="1"/>
            <a:r>
              <a:rPr lang="nl-BE" sz="1000" dirty="0">
                <a:solidFill>
                  <a:srgbClr val="FF0000"/>
                </a:solidFill>
              </a:rPr>
              <a:t>18° </a:t>
            </a:r>
            <a:r>
              <a:rPr lang="nl-NL" sz="1000" dirty="0">
                <a:solidFill>
                  <a:srgbClr val="FF0000"/>
                </a:solidFill>
              </a:rPr>
              <a:t>een periode van afwezigheid wegens dwingende redenen en wegens het zorgverlof als vermeld in artikel 66/1 van het kaderbesluit. </a:t>
            </a:r>
            <a:endParaRPr lang="nl-BE" sz="1000" dirty="0">
              <a:solidFill>
                <a:srgbClr val="FF0000"/>
              </a:solidFill>
            </a:endParaRPr>
          </a:p>
          <a:p>
            <a:r>
              <a:rPr lang="nl-BE" sz="1400" dirty="0">
                <a:solidFill>
                  <a:srgbClr val="FF0000"/>
                </a:solidFill>
              </a:rPr>
              <a:t>Art. 192§3 en §4 – </a:t>
            </a:r>
            <a:r>
              <a:rPr lang="nl-BE" sz="1400" u="sng" dirty="0">
                <a:solidFill>
                  <a:srgbClr val="FF0000"/>
                </a:solidFill>
              </a:rPr>
              <a:t>wijziging:</a:t>
            </a:r>
            <a:r>
              <a:rPr lang="nl-BE" sz="1400" dirty="0">
                <a:solidFill>
                  <a:srgbClr val="FF0000"/>
                </a:solidFill>
              </a:rPr>
              <a:t> voor het statutair personeel die zijn verlof niet kon opnemen ten gevolge van langdurige ziekte/ afwezigheid wegens arbeidsongeval of beroepsziekte, mogen deze verlofuren niet meer toegevoegd worden aan het ziektekrediet aangezien dit niet conform EU-richtlijn is. </a:t>
            </a:r>
          </a:p>
          <a:p>
            <a:pPr lvl="1"/>
            <a:r>
              <a:rPr lang="nl-BE" sz="1000" dirty="0">
                <a:solidFill>
                  <a:srgbClr val="FF0000"/>
                </a:solidFill>
              </a:rPr>
              <a:t>Wordt hier geschrapt en herschreven in art. 198 §8:  niet opgenomen verlofdagen wegens ziekte, moederschapsrust, arbeidsongeval </a:t>
            </a:r>
            <a:r>
              <a:rPr lang="nl-BE" sz="1000" dirty="0" err="1">
                <a:solidFill>
                  <a:srgbClr val="FF0000"/>
                </a:solidFill>
              </a:rPr>
              <a:t>etc</a:t>
            </a:r>
            <a:r>
              <a:rPr lang="nl-BE" sz="1000" dirty="0">
                <a:solidFill>
                  <a:srgbClr val="FF0000"/>
                </a:solidFill>
              </a:rPr>
              <a:t>… te nemen tot 24 maanden die volgen op het einde van het vakantiejaar waarop deze nog op te nemen vakantiedagen betrekking hebben (dus 31/12 vakantiejaar plus 2 jaar). Idem voor contractuelen (zie art. 199 §5)</a:t>
            </a:r>
          </a:p>
          <a:p>
            <a:r>
              <a:rPr lang="nl-BE" sz="1400" dirty="0"/>
              <a:t>Art. 194 – </a:t>
            </a:r>
            <a:r>
              <a:rPr lang="nl-BE" sz="1400" u="sng" dirty="0"/>
              <a:t>wijziging:</a:t>
            </a:r>
            <a:r>
              <a:rPr lang="nl-BE" sz="1400" dirty="0"/>
              <a:t> herschrijven van modaliteiten in geval een personeelslid ziek wordt voor of tijdens vakantie</a:t>
            </a:r>
          </a:p>
          <a:p>
            <a:r>
              <a:rPr lang="nl-BE" sz="1400" dirty="0">
                <a:solidFill>
                  <a:srgbClr val="FF0000"/>
                </a:solidFill>
              </a:rPr>
              <a:t>Art. 196 ev. – </a:t>
            </a:r>
            <a:r>
              <a:rPr lang="nl-BE" sz="1400" u="sng" dirty="0">
                <a:solidFill>
                  <a:srgbClr val="FF0000"/>
                </a:solidFill>
              </a:rPr>
              <a:t>wijziging:</a:t>
            </a:r>
            <a:r>
              <a:rPr lang="nl-BE" sz="1400" dirty="0">
                <a:solidFill>
                  <a:srgbClr val="FF0000"/>
                </a:solidFill>
              </a:rPr>
              <a:t> herschrijven jaarlijkse vakantie voor statutaire personeelsleden op basis van BVR RPR. </a:t>
            </a:r>
          </a:p>
          <a:p>
            <a:pPr lvl="1"/>
            <a:r>
              <a:rPr lang="nl-BE" sz="1000" dirty="0">
                <a:solidFill>
                  <a:srgbClr val="FF0000"/>
                </a:solidFill>
              </a:rPr>
              <a:t>Art. 196 Opnemen dat vakantiedagen omgezet worden in vakantie-uren (</a:t>
            </a:r>
            <a:r>
              <a:rPr lang="nl-BE" sz="1000" dirty="0" err="1">
                <a:solidFill>
                  <a:srgbClr val="FF0000"/>
                </a:solidFill>
              </a:rPr>
              <a:t>cfr</a:t>
            </a:r>
            <a:r>
              <a:rPr lang="nl-BE" sz="1000" dirty="0">
                <a:solidFill>
                  <a:srgbClr val="FF0000"/>
                </a:solidFill>
              </a:rPr>
              <a:t>. praktijk)</a:t>
            </a:r>
          </a:p>
          <a:p>
            <a:pPr lvl="1"/>
            <a:r>
              <a:rPr lang="nl-BE" sz="1000" dirty="0">
                <a:solidFill>
                  <a:srgbClr val="FF0000"/>
                </a:solidFill>
              </a:rPr>
              <a:t>Art. 197 Definiëring van gelijkgestelde periodes (voor berekening verlof) wordt opgenomen</a:t>
            </a:r>
          </a:p>
          <a:p>
            <a:pPr lvl="1"/>
            <a:r>
              <a:rPr lang="nl-BE" sz="1000" dirty="0">
                <a:solidFill>
                  <a:srgbClr val="FF0000"/>
                </a:solidFill>
              </a:rPr>
              <a:t>Art. 198 §3 De niet gelijkgestelde periodes van afwezigheid tellen niet mee voor de berekening van het verlof</a:t>
            </a:r>
          </a:p>
          <a:p>
            <a:pPr lvl="1"/>
            <a:r>
              <a:rPr lang="nl-BE" sz="1000" dirty="0"/>
              <a:t>Art. 198 §7 statutair die deeltijds het werk hervat na ziekte kan zijn vakantiedagen maar pro rata opnemen en de rest wordt uitbetaald. </a:t>
            </a:r>
          </a:p>
          <a:p>
            <a:r>
              <a:rPr lang="nl-BE" sz="1400" dirty="0"/>
              <a:t>Art. 201§2 – </a:t>
            </a:r>
            <a:r>
              <a:rPr lang="nl-BE" sz="1400" u="sng" dirty="0"/>
              <a:t>wijziging:</a:t>
            </a:r>
            <a:r>
              <a:rPr lang="nl-BE" sz="1400" dirty="0"/>
              <a:t> feestdag 15 november verzetten naar feestdag 2 januari</a:t>
            </a:r>
          </a:p>
          <a:p>
            <a:r>
              <a:rPr lang="nl-BE" sz="1400" dirty="0"/>
              <a:t>Art. 206 – </a:t>
            </a:r>
            <a:r>
              <a:rPr lang="nl-BE" sz="1400" u="sng" dirty="0"/>
              <a:t>wijziging:</a:t>
            </a:r>
            <a:r>
              <a:rPr lang="nl-BE" sz="1400" dirty="0"/>
              <a:t> meer duidelijke formulering omstandigheidsverlof (inhoud hetzelfde) + implementatie nieuwe regelgeving</a:t>
            </a:r>
          </a:p>
          <a:p>
            <a:pPr lvl="1"/>
            <a:r>
              <a:rPr lang="nl-BE" sz="1000" dirty="0">
                <a:solidFill>
                  <a:srgbClr val="FF0000"/>
                </a:solidFill>
              </a:rPr>
              <a:t>Omstandigheidsverlof bij zwangerschapsverlies</a:t>
            </a:r>
          </a:p>
          <a:p>
            <a:pPr lvl="1"/>
            <a:r>
              <a:rPr lang="nl-BE" sz="1000" dirty="0">
                <a:solidFill>
                  <a:srgbClr val="FF0000"/>
                </a:solidFill>
              </a:rPr>
              <a:t>Gelijkstelling pleegzorg</a:t>
            </a:r>
          </a:p>
          <a:p>
            <a:r>
              <a:rPr lang="nl-BE" sz="1400" dirty="0">
                <a:solidFill>
                  <a:srgbClr val="FF0000"/>
                </a:solidFill>
              </a:rPr>
              <a:t>Art. 227 – </a:t>
            </a:r>
            <a:r>
              <a:rPr lang="nl-BE" sz="1400" u="sng" dirty="0">
                <a:solidFill>
                  <a:srgbClr val="FF0000"/>
                </a:solidFill>
              </a:rPr>
              <a:t>wijziging:</a:t>
            </a:r>
            <a:r>
              <a:rPr lang="nl-BE" sz="1400" dirty="0">
                <a:solidFill>
                  <a:srgbClr val="FF0000"/>
                </a:solidFill>
              </a:rPr>
              <a:t> toevoegen dat voor het statutair personeelslid ook dezelfde regels toegepast worden betreffende controlegeneeskunde. </a:t>
            </a:r>
          </a:p>
          <a:p>
            <a:r>
              <a:rPr lang="nl-BE" sz="1400" dirty="0">
                <a:solidFill>
                  <a:srgbClr val="FF0000"/>
                </a:solidFill>
              </a:rPr>
              <a:t>Art. 232 – </a:t>
            </a:r>
            <a:r>
              <a:rPr lang="nl-BE" sz="1400" u="sng" dirty="0">
                <a:solidFill>
                  <a:srgbClr val="FF0000"/>
                </a:solidFill>
              </a:rPr>
              <a:t>wijziging:</a:t>
            </a:r>
            <a:r>
              <a:rPr lang="nl-BE" sz="1400" dirty="0">
                <a:solidFill>
                  <a:srgbClr val="FF0000"/>
                </a:solidFill>
              </a:rPr>
              <a:t> toevoegen dat onder dienstactiviteit begrepen wordt: de verloven en afwezigheden met behoud van salaris of ten gevolge van arbeidsongeval of beroepsziekte, de georganiseerde werkonderbreking en het onbezoldigd verlof als recht (wijzigingsbesluit BVR RPR)</a:t>
            </a:r>
          </a:p>
          <a:p>
            <a:pPr lvl="1"/>
            <a:endParaRPr lang="nl-BE" sz="1000" dirty="0">
              <a:solidFill>
                <a:srgbClr val="FF0000"/>
              </a:solidFill>
            </a:endParaRPr>
          </a:p>
          <a:p>
            <a:pPr lvl="1"/>
            <a:endParaRPr lang="nl-BE" sz="1000" dirty="0">
              <a:solidFill>
                <a:srgbClr val="FF0000"/>
              </a:solidFill>
            </a:endParaRPr>
          </a:p>
          <a:p>
            <a:pPr lvl="1"/>
            <a:endParaRPr lang="nl-BE" sz="1000" dirty="0"/>
          </a:p>
        </p:txBody>
      </p:sp>
    </p:spTree>
    <p:extLst>
      <p:ext uri="{BB962C8B-B14F-4D97-AF65-F5344CB8AC3E}">
        <p14:creationId xmlns:p14="http://schemas.microsoft.com/office/powerpoint/2010/main" val="2577289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C57DE27-9916-0826-6C2E-C0C0AB631BB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E3BB2556-857C-CC42-23E2-A764947DC5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5D63904-2482-BEE2-98F3-0D17FE31031A}"/>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VI. Verloven en afwezigheden</a:t>
            </a:r>
          </a:p>
        </p:txBody>
      </p:sp>
      <p:sp>
        <p:nvSpPr>
          <p:cNvPr id="10" name="Rectangle 9">
            <a:extLst>
              <a:ext uri="{FF2B5EF4-FFF2-40B4-BE49-F238E27FC236}">
                <a16:creationId xmlns:a16="http://schemas.microsoft.com/office/drawing/2014/main" id="{5550E3DE-9EA7-7176-6935-B34662F5B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E37C62C-B9A1-C502-7261-27B4F3023B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4BD20B98-DBEE-9B80-DD6B-19A92629ADA9}"/>
              </a:ext>
            </a:extLst>
          </p:cNvPr>
          <p:cNvSpPr>
            <a:spLocks noGrp="1"/>
          </p:cNvSpPr>
          <p:nvPr>
            <p:ph idx="1"/>
          </p:nvPr>
        </p:nvSpPr>
        <p:spPr>
          <a:xfrm>
            <a:off x="1155548" y="2217343"/>
            <a:ext cx="9880893" cy="4471693"/>
          </a:xfrm>
        </p:spPr>
        <p:txBody>
          <a:bodyPr>
            <a:normAutofit/>
          </a:bodyPr>
          <a:lstStyle/>
          <a:p>
            <a:r>
              <a:rPr lang="nl-BE" sz="1400" dirty="0">
                <a:solidFill>
                  <a:srgbClr val="FF0000"/>
                </a:solidFill>
              </a:rPr>
              <a:t>Art. 235 – </a:t>
            </a:r>
            <a:r>
              <a:rPr lang="nl-BE" sz="1400" u="sng" dirty="0">
                <a:solidFill>
                  <a:srgbClr val="FF0000"/>
                </a:solidFill>
              </a:rPr>
              <a:t>wijziging:</a:t>
            </a:r>
            <a:r>
              <a:rPr lang="nl-BE" sz="1400" dirty="0">
                <a:solidFill>
                  <a:srgbClr val="FF0000"/>
                </a:solidFill>
              </a:rPr>
              <a:t> niet opgenomen vakantiedagen die niet opgenomen konden worden wegens langdurige ziekte, mogen niet meer toegevoegd worden aan het ziektekrediet (want niet conform EU-richtlijn)</a:t>
            </a:r>
          </a:p>
          <a:p>
            <a:r>
              <a:rPr lang="nl-BE" sz="1400" dirty="0">
                <a:solidFill>
                  <a:srgbClr val="FF0000"/>
                </a:solidFill>
              </a:rPr>
              <a:t>Art. 236 – </a:t>
            </a:r>
            <a:r>
              <a:rPr lang="nl-BE" sz="1400" u="sng" dirty="0">
                <a:solidFill>
                  <a:srgbClr val="FF0000"/>
                </a:solidFill>
              </a:rPr>
              <a:t>wijziging:</a:t>
            </a:r>
            <a:r>
              <a:rPr lang="nl-BE" sz="1400" dirty="0">
                <a:solidFill>
                  <a:srgbClr val="FF0000"/>
                </a:solidFill>
              </a:rPr>
              <a:t> er wordt gesproken over een tijdelijke vervroegde pensionering om gezondheidsredenen. Vanaf 01/01/2028 wordt dit TAVA (tijdelijke arbeidsongeschiktheidsuitkering voor ambtenaren)</a:t>
            </a:r>
          </a:p>
          <a:p>
            <a:r>
              <a:rPr lang="nl-BE" sz="1400" dirty="0">
                <a:solidFill>
                  <a:srgbClr val="FF0000"/>
                </a:solidFill>
              </a:rPr>
              <a:t>Art. 239 – </a:t>
            </a:r>
            <a:r>
              <a:rPr lang="nl-BE" sz="1400" u="sng" dirty="0">
                <a:solidFill>
                  <a:srgbClr val="FF0000"/>
                </a:solidFill>
              </a:rPr>
              <a:t>wijziging:</a:t>
            </a:r>
            <a:r>
              <a:rPr lang="nl-BE" sz="1400" dirty="0">
                <a:solidFill>
                  <a:srgbClr val="FF0000"/>
                </a:solidFill>
              </a:rPr>
              <a:t> na afwezigheid van ziekte of ongeval van een statutair personeelslid kan toestemming verkregen worden op grond van een attest van behandelend arts en advies arbeidsarts om het werk deeltijds te hervatten. De toestemming wordt verleend voor een periode van maximaal drie maanden. </a:t>
            </a:r>
          </a:p>
          <a:p>
            <a:pPr lvl="2"/>
            <a:r>
              <a:rPr lang="nl-BE" sz="1000" dirty="0">
                <a:solidFill>
                  <a:srgbClr val="FF0000"/>
                </a:solidFill>
              </a:rPr>
              <a:t>§3 - Op verzoek personeelslid kan afwezigheid tijdens deeltijdse prestaties aangerekend worden op ziektekrediet met behoud van salaris</a:t>
            </a:r>
          </a:p>
          <a:p>
            <a:pPr lvl="2"/>
            <a:r>
              <a:rPr lang="nl-NL" sz="1000" dirty="0">
                <a:solidFill>
                  <a:srgbClr val="FF0000"/>
                </a:solidFill>
              </a:rPr>
              <a:t>§4 - Statutair personeelslid die deeltijds het werk hervat en het ziektekrediet is op, dan krijgt hij een toepassing van 37,5% van zijn wedde. </a:t>
            </a:r>
            <a:endParaRPr lang="nl-BE" sz="1000" dirty="0">
              <a:solidFill>
                <a:srgbClr val="FF0000"/>
              </a:solidFill>
            </a:endParaRPr>
          </a:p>
          <a:p>
            <a:pPr lvl="3"/>
            <a:r>
              <a:rPr lang="nl-NL" sz="800" dirty="0">
                <a:solidFill>
                  <a:srgbClr val="FF0000"/>
                </a:solidFill>
              </a:rPr>
              <a:t>Voor een statutair personeelslid dat halftijds herneemt, komt de nieuwe regeling neer op een salaris van 68,75% (50% voor de effectieve prestaties + de helft van 37,5%, of 18,75%, voor het niet-gepresteerde gedeelte)</a:t>
            </a:r>
          </a:p>
          <a:p>
            <a:pPr lvl="3"/>
            <a:endParaRPr lang="nl-NL" sz="800" dirty="0">
              <a:solidFill>
                <a:srgbClr val="FF0000"/>
              </a:solidFill>
            </a:endParaRPr>
          </a:p>
          <a:p>
            <a:r>
              <a:rPr lang="nl-NL" sz="1400" dirty="0">
                <a:solidFill>
                  <a:srgbClr val="FF0000"/>
                </a:solidFill>
              </a:rPr>
              <a:t>Art. 242 – </a:t>
            </a:r>
            <a:r>
              <a:rPr lang="nl-NL" sz="1400" u="sng" dirty="0">
                <a:solidFill>
                  <a:srgbClr val="FF0000"/>
                </a:solidFill>
              </a:rPr>
              <a:t>wijziging</a:t>
            </a:r>
            <a:r>
              <a:rPr lang="nl-NL" sz="1400" dirty="0">
                <a:solidFill>
                  <a:srgbClr val="FF0000"/>
                </a:solidFill>
              </a:rPr>
              <a:t>: deeltijdse werkhervatting na ziekte is ook mogelijk voor contractuele personeelsleden, op grond van een attest door een behandelend arts, advies arbeidsarts en toestemming arts mutualiteit. </a:t>
            </a:r>
          </a:p>
          <a:p>
            <a:r>
              <a:rPr lang="nl-NL" sz="1400" dirty="0">
                <a:solidFill>
                  <a:srgbClr val="FF0000"/>
                </a:solidFill>
              </a:rPr>
              <a:t>Art. 253 – </a:t>
            </a:r>
            <a:r>
              <a:rPr lang="nl-NL" sz="1400" u="sng" dirty="0">
                <a:solidFill>
                  <a:srgbClr val="FF0000"/>
                </a:solidFill>
              </a:rPr>
              <a:t>wijziging:</a:t>
            </a:r>
            <a:r>
              <a:rPr lang="nl-NL" sz="1400" dirty="0">
                <a:solidFill>
                  <a:srgbClr val="FF0000"/>
                </a:solidFill>
              </a:rPr>
              <a:t> er is geen beslissing meer nodig om in disponibiliteit gesteld te worden. </a:t>
            </a:r>
            <a:r>
              <a:rPr lang="nl-NL" sz="1400" dirty="0"/>
              <a:t>De aanstellende overheid neemt er wel nog kennis van. </a:t>
            </a:r>
          </a:p>
          <a:p>
            <a:r>
              <a:rPr lang="nl-NL" sz="1400" dirty="0">
                <a:solidFill>
                  <a:srgbClr val="FF0000"/>
                </a:solidFill>
              </a:rPr>
              <a:t>Art. 262 – </a:t>
            </a:r>
            <a:r>
              <a:rPr lang="nl-NL" sz="1400" u="sng" dirty="0">
                <a:solidFill>
                  <a:srgbClr val="FF0000"/>
                </a:solidFill>
              </a:rPr>
              <a:t>wijziging:</a:t>
            </a:r>
            <a:r>
              <a:rPr lang="nl-NL" sz="1400" dirty="0">
                <a:solidFill>
                  <a:srgbClr val="FF0000"/>
                </a:solidFill>
              </a:rPr>
              <a:t> schrappen dat onbetaald gunstverlof niet gelijkgesteld is met dienstactiviteit</a:t>
            </a:r>
          </a:p>
          <a:p>
            <a:r>
              <a:rPr lang="nl-NL" sz="1400" dirty="0"/>
              <a:t>Art. 263 – </a:t>
            </a:r>
            <a:r>
              <a:rPr lang="nl-NL" sz="1400" u="sng" dirty="0"/>
              <a:t>wijziging:</a:t>
            </a:r>
            <a:r>
              <a:rPr lang="nl-NL" sz="1400" dirty="0"/>
              <a:t> schrappen dat het onbetaald gunstverlof niet geweigerd mag worden omwille van het door het personeelslid meegedeelde doel. Maakt op zich niet uit, want is sowieso toch een gunst en geen recht. </a:t>
            </a:r>
          </a:p>
        </p:txBody>
      </p:sp>
    </p:spTree>
    <p:extLst>
      <p:ext uri="{BB962C8B-B14F-4D97-AF65-F5344CB8AC3E}">
        <p14:creationId xmlns:p14="http://schemas.microsoft.com/office/powerpoint/2010/main" val="1571688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46290E8-7CCB-C9A6-1733-346EE49F367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7C6772B-D9A0-CACE-A50C-CCEB992ABD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68841E1-FB4F-58AC-AE49-C8FD500A4B86}"/>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VI. Verloven en afwezigheden</a:t>
            </a:r>
          </a:p>
        </p:txBody>
      </p:sp>
      <p:sp>
        <p:nvSpPr>
          <p:cNvPr id="10" name="Rectangle 9">
            <a:extLst>
              <a:ext uri="{FF2B5EF4-FFF2-40B4-BE49-F238E27FC236}">
                <a16:creationId xmlns:a16="http://schemas.microsoft.com/office/drawing/2014/main" id="{34477BFB-C1EB-E7FA-0D98-17019F095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8A3184-1225-08D6-E7A8-7130E125DD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0D4EDAD4-74AB-245F-45A8-F9EABCEBC12A}"/>
              </a:ext>
            </a:extLst>
          </p:cNvPr>
          <p:cNvSpPr>
            <a:spLocks noGrp="1"/>
          </p:cNvSpPr>
          <p:nvPr>
            <p:ph idx="1"/>
          </p:nvPr>
        </p:nvSpPr>
        <p:spPr>
          <a:xfrm>
            <a:off x="1155548" y="2217343"/>
            <a:ext cx="9880893" cy="3959619"/>
          </a:xfrm>
        </p:spPr>
        <p:txBody>
          <a:bodyPr>
            <a:normAutofit/>
          </a:bodyPr>
          <a:lstStyle/>
          <a:p>
            <a:r>
              <a:rPr lang="nl-NL" sz="1400" dirty="0">
                <a:solidFill>
                  <a:srgbClr val="FF0000"/>
                </a:solidFill>
              </a:rPr>
              <a:t>Art. 264 – </a:t>
            </a:r>
            <a:r>
              <a:rPr lang="nl-NL" sz="1400" u="sng" dirty="0">
                <a:solidFill>
                  <a:srgbClr val="FF0000"/>
                </a:solidFill>
              </a:rPr>
              <a:t>wijziging:</a:t>
            </a:r>
            <a:r>
              <a:rPr lang="nl-NL" sz="1400" dirty="0">
                <a:solidFill>
                  <a:srgbClr val="FF0000"/>
                </a:solidFill>
              </a:rPr>
              <a:t> 10 dagen dwingend verlof wordt hier geschrapt en opgenomen in art. 279 n.a.v. BVR RPR 2023 (want ook de 5 dagen zorgverlof vallen hieronder) – zie verder</a:t>
            </a:r>
            <a:endParaRPr lang="nl-BE" sz="1400" dirty="0">
              <a:solidFill>
                <a:srgbClr val="FF0000"/>
              </a:solidFill>
            </a:endParaRPr>
          </a:p>
          <a:p>
            <a:r>
              <a:rPr lang="nl-BE" sz="1400" dirty="0"/>
              <a:t>Art. 270 – </a:t>
            </a:r>
            <a:r>
              <a:rPr lang="nl-BE" sz="1400" u="sng" dirty="0"/>
              <a:t>wijziging:</a:t>
            </a:r>
            <a:r>
              <a:rPr lang="nl-BE" sz="1400" dirty="0"/>
              <a:t> het onbetaald verlof als recht kan ingevolge dienstnoodwendigheden uitgesteld worden met maximaal zes maanden. </a:t>
            </a:r>
          </a:p>
          <a:p>
            <a:r>
              <a:rPr lang="nl-BE" sz="1400" dirty="0">
                <a:solidFill>
                  <a:srgbClr val="FF0000"/>
                </a:solidFill>
              </a:rPr>
              <a:t>Art. 273 – </a:t>
            </a:r>
            <a:r>
              <a:rPr lang="nl-BE" sz="1400" u="sng" dirty="0">
                <a:solidFill>
                  <a:srgbClr val="FF0000"/>
                </a:solidFill>
              </a:rPr>
              <a:t>wijziging</a:t>
            </a:r>
            <a:r>
              <a:rPr lang="nl-BE" sz="1400" dirty="0">
                <a:solidFill>
                  <a:srgbClr val="FF0000"/>
                </a:solidFill>
              </a:rPr>
              <a:t>: nieuw hoofdstuk “flexibele werkregelingen voor zorgdoeleinden” </a:t>
            </a:r>
            <a:r>
              <a:rPr lang="nl-NL" sz="1400" dirty="0">
                <a:solidFill>
                  <a:srgbClr val="FF0000"/>
                </a:solidFill>
              </a:rPr>
              <a:t>vb. aanpassing werkrooster voor personeelslid met familie met een ernstige medische reden waarbij aanzienlijke zorg vereist is). </a:t>
            </a:r>
            <a:endParaRPr lang="nl-BE" sz="1400" dirty="0">
              <a:solidFill>
                <a:srgbClr val="FF0000"/>
              </a:solidFill>
            </a:endParaRPr>
          </a:p>
          <a:p>
            <a:pPr lvl="2"/>
            <a:r>
              <a:rPr lang="nl-NL" sz="1100" dirty="0">
                <a:solidFill>
                  <a:srgbClr val="FF0000"/>
                </a:solidFill>
              </a:rPr>
              <a:t>Recht om te vragen, maar gunst om toe te kennen. </a:t>
            </a:r>
            <a:endParaRPr lang="nl-BE" sz="1100" dirty="0">
              <a:solidFill>
                <a:srgbClr val="FF0000"/>
              </a:solidFill>
            </a:endParaRPr>
          </a:p>
          <a:p>
            <a:r>
              <a:rPr lang="nl-BE" sz="1400" dirty="0">
                <a:solidFill>
                  <a:srgbClr val="FF0000"/>
                </a:solidFill>
              </a:rPr>
              <a:t>Art. 279 – </a:t>
            </a:r>
            <a:r>
              <a:rPr lang="nl-BE" sz="1400" u="sng" dirty="0">
                <a:solidFill>
                  <a:srgbClr val="FF0000"/>
                </a:solidFill>
              </a:rPr>
              <a:t>wijziging</a:t>
            </a:r>
            <a:r>
              <a:rPr lang="nl-BE" sz="1400" dirty="0">
                <a:solidFill>
                  <a:srgbClr val="FF0000"/>
                </a:solidFill>
              </a:rPr>
              <a:t>: nieuw hoofdstuk “verlof om dwingende redenen en zorgverlof”</a:t>
            </a:r>
          </a:p>
          <a:p>
            <a:pPr lvl="1"/>
            <a:r>
              <a:rPr lang="nl-NL" sz="1000" dirty="0">
                <a:solidFill>
                  <a:srgbClr val="FF0000"/>
                </a:solidFill>
              </a:rPr>
              <a:t>Verlof om dwingende redenen en zorgverlof (maximaal 10 dagen afwezigheid wegens dwingende redenen en zorgverlof ook voor statutairen - en niet enkel voor contractuelen)</a:t>
            </a:r>
            <a:endParaRPr lang="nl-BE" sz="1000" dirty="0">
              <a:solidFill>
                <a:srgbClr val="FF0000"/>
              </a:solidFill>
            </a:endParaRPr>
          </a:p>
          <a:p>
            <a:pPr lvl="2"/>
            <a:r>
              <a:rPr lang="nl-NL" sz="1000" dirty="0">
                <a:solidFill>
                  <a:srgbClr val="FF0000"/>
                </a:solidFill>
              </a:rPr>
              <a:t>Onbetaald</a:t>
            </a:r>
          </a:p>
          <a:p>
            <a:endParaRPr lang="nl-BE" sz="1800" dirty="0">
              <a:solidFill>
                <a:srgbClr val="FF0000"/>
              </a:solidFill>
            </a:endParaRPr>
          </a:p>
          <a:p>
            <a:pPr lvl="1"/>
            <a:endParaRPr lang="nl-BE" sz="1000" dirty="0">
              <a:solidFill>
                <a:srgbClr val="FF0000"/>
              </a:solidFill>
            </a:endParaRPr>
          </a:p>
          <a:p>
            <a:endParaRPr lang="nl-BE" sz="1400" dirty="0">
              <a:solidFill>
                <a:srgbClr val="FF0000"/>
              </a:solidFill>
            </a:endParaRPr>
          </a:p>
        </p:txBody>
      </p:sp>
    </p:spTree>
    <p:extLst>
      <p:ext uri="{BB962C8B-B14F-4D97-AF65-F5344CB8AC3E}">
        <p14:creationId xmlns:p14="http://schemas.microsoft.com/office/powerpoint/2010/main" val="3651040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67A2535-597A-0278-E9ED-A294B52F3FE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44ABB43A-0356-7D5D-648F-05CD0F0788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36FAF38-2539-B760-E101-9AC3C4297768}"/>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VII. Salaris</a:t>
            </a:r>
          </a:p>
        </p:txBody>
      </p:sp>
      <p:sp>
        <p:nvSpPr>
          <p:cNvPr id="10" name="Rectangle 9">
            <a:extLst>
              <a:ext uri="{FF2B5EF4-FFF2-40B4-BE49-F238E27FC236}">
                <a16:creationId xmlns:a16="http://schemas.microsoft.com/office/drawing/2014/main" id="{1D003D51-B0AB-992E-547A-A4307C162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7EAC1C7-E1B5-75CE-C8D1-F2D628038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23291F74-AE56-A88B-9627-1A8F3340CA3D}"/>
              </a:ext>
            </a:extLst>
          </p:cNvPr>
          <p:cNvSpPr>
            <a:spLocks noGrp="1"/>
          </p:cNvSpPr>
          <p:nvPr>
            <p:ph idx="1"/>
          </p:nvPr>
        </p:nvSpPr>
        <p:spPr>
          <a:xfrm>
            <a:off x="1155548" y="2217343"/>
            <a:ext cx="9880893" cy="4453801"/>
          </a:xfrm>
        </p:spPr>
        <p:txBody>
          <a:bodyPr>
            <a:normAutofit fontScale="92500" lnSpcReduction="20000"/>
          </a:bodyPr>
          <a:lstStyle/>
          <a:p>
            <a:r>
              <a:rPr lang="nl-BE" sz="1600" dirty="0">
                <a:solidFill>
                  <a:srgbClr val="FF0000"/>
                </a:solidFill>
              </a:rPr>
              <a:t>Art. 335 – </a:t>
            </a:r>
            <a:r>
              <a:rPr lang="nl-BE" sz="1600" u="sng" dirty="0">
                <a:solidFill>
                  <a:srgbClr val="FF0000"/>
                </a:solidFill>
              </a:rPr>
              <a:t>wijziging:</a:t>
            </a:r>
            <a:r>
              <a:rPr lang="nl-BE" sz="1600" dirty="0">
                <a:solidFill>
                  <a:srgbClr val="FF0000"/>
                </a:solidFill>
              </a:rPr>
              <a:t> rangen zijn afgeschaft</a:t>
            </a:r>
          </a:p>
          <a:p>
            <a:r>
              <a:rPr lang="nl-BE" sz="1600" dirty="0">
                <a:solidFill>
                  <a:srgbClr val="FF0000"/>
                </a:solidFill>
              </a:rPr>
              <a:t>Art. 335 – </a:t>
            </a:r>
            <a:r>
              <a:rPr lang="nl-BE" sz="1600" u="sng" dirty="0">
                <a:solidFill>
                  <a:srgbClr val="FF0000"/>
                </a:solidFill>
              </a:rPr>
              <a:t>wijziging:</a:t>
            </a:r>
            <a:r>
              <a:rPr lang="nl-BE" sz="1600" dirty="0">
                <a:solidFill>
                  <a:srgbClr val="FF0000"/>
                </a:solidFill>
              </a:rPr>
              <a:t> herhaling bruto loonsverhoging van 1 euro per uur voor dienstenchequemedewerkers bij lokale besturen vanaf 01/01/2025 </a:t>
            </a:r>
            <a:r>
              <a:rPr lang="nl-BE" sz="1600" i="1" dirty="0">
                <a:solidFill>
                  <a:srgbClr val="FF0000"/>
                </a:solidFill>
              </a:rPr>
              <a:t>(retroactieve toepassing)</a:t>
            </a:r>
          </a:p>
          <a:p>
            <a:r>
              <a:rPr lang="nl-BE" sz="1600" dirty="0"/>
              <a:t>Art. 337 – </a:t>
            </a:r>
            <a:r>
              <a:rPr lang="nl-BE" sz="1600" u="sng" dirty="0"/>
              <a:t>wijziging:</a:t>
            </a:r>
            <a:r>
              <a:rPr lang="nl-BE" sz="1600" dirty="0"/>
              <a:t> het hoofdstuk anciënniteiten werd verwerkt in het hoofdstuk vaststelling van het salaris. </a:t>
            </a:r>
          </a:p>
          <a:p>
            <a:pPr lvl="1"/>
            <a:r>
              <a:rPr lang="nl-BE" sz="1000" dirty="0"/>
              <a:t>Overheid ervaring (</a:t>
            </a:r>
            <a:r>
              <a:rPr lang="nl-BE" sz="1000" i="1" dirty="0"/>
              <a:t>zelfde zoals voorheen, enkel tekstueel wat aangepast door hoofdstukken in elkaar te verwerken</a:t>
            </a:r>
            <a:r>
              <a:rPr lang="nl-BE" sz="1000" dirty="0"/>
              <a:t>)</a:t>
            </a:r>
          </a:p>
          <a:p>
            <a:pPr lvl="2"/>
            <a:r>
              <a:rPr lang="nl-BE" sz="1000" dirty="0"/>
              <a:t>Geldelijke anciënniteit wordt onbeperkt toegekend (ongeacht relevantie)</a:t>
            </a:r>
          </a:p>
          <a:p>
            <a:pPr lvl="2"/>
            <a:r>
              <a:rPr lang="nl-BE" sz="1000" dirty="0"/>
              <a:t>schaalanciënniteit wordt toegekend, mits relevant</a:t>
            </a:r>
          </a:p>
          <a:p>
            <a:pPr lvl="1"/>
            <a:r>
              <a:rPr lang="nl-BE" sz="1000" dirty="0"/>
              <a:t>Privé/ zelfstandige ervaring (</a:t>
            </a:r>
            <a:r>
              <a:rPr lang="nl-BE" sz="1000" i="1" dirty="0"/>
              <a:t>optrekking van 10 naar 15 en van 12 naar 20</a:t>
            </a:r>
            <a:r>
              <a:rPr lang="nl-BE" sz="1000" dirty="0"/>
              <a:t>)</a:t>
            </a:r>
          </a:p>
          <a:p>
            <a:pPr lvl="2"/>
            <a:r>
              <a:rPr lang="nl-BE" sz="1000" dirty="0"/>
              <a:t>Geldelijke anciënniteit wordt toegekend tot maximum 15 jaar (en max 20 jaar bij knelpuntberoep), mits relevant</a:t>
            </a:r>
          </a:p>
          <a:p>
            <a:pPr lvl="2"/>
            <a:r>
              <a:rPr lang="nl-BE" sz="1000" dirty="0"/>
              <a:t>Schaalanciënniteit wordt toegekend tot maximum 15 jaar (en max 20 jaar bij knelpuntberoep), mits relevant</a:t>
            </a:r>
          </a:p>
          <a:p>
            <a:r>
              <a:rPr lang="nl-BE" sz="1600" dirty="0">
                <a:solidFill>
                  <a:srgbClr val="FF0000"/>
                </a:solidFill>
              </a:rPr>
              <a:t>Art. 343 – </a:t>
            </a:r>
            <a:r>
              <a:rPr lang="nl-BE" sz="1600" u="sng" dirty="0">
                <a:solidFill>
                  <a:srgbClr val="FF0000"/>
                </a:solidFill>
              </a:rPr>
              <a:t>wijziging:</a:t>
            </a:r>
            <a:r>
              <a:rPr lang="nl-BE" sz="1600" dirty="0">
                <a:solidFill>
                  <a:srgbClr val="FF0000"/>
                </a:solidFill>
              </a:rPr>
              <a:t> toevoegen van soorten periodes die worden meegerekend bij vaststelling van geldelijke en schaalanciënniteit tijdens het verdere verloop van de loopbaan bij hetzelfde bestuur (vb. arbeidsongeval, disponibiliteit, loopbaanonderbreking, </a:t>
            </a:r>
            <a:r>
              <a:rPr lang="nl-BE" sz="1600" dirty="0" err="1">
                <a:solidFill>
                  <a:srgbClr val="FF0000"/>
                </a:solidFill>
              </a:rPr>
              <a:t>etc</a:t>
            </a:r>
            <a:r>
              <a:rPr lang="nl-BE" sz="1600" dirty="0">
                <a:solidFill>
                  <a:srgbClr val="FF0000"/>
                </a:solidFill>
              </a:rPr>
              <a:t>…)</a:t>
            </a:r>
          </a:p>
          <a:p>
            <a:r>
              <a:rPr lang="nl-BE" sz="1600" dirty="0">
                <a:solidFill>
                  <a:srgbClr val="FF0000"/>
                </a:solidFill>
              </a:rPr>
              <a:t>Art. 356 – </a:t>
            </a:r>
            <a:r>
              <a:rPr lang="nl-BE" sz="1600" u="sng" dirty="0">
                <a:solidFill>
                  <a:srgbClr val="FF0000"/>
                </a:solidFill>
              </a:rPr>
              <a:t>wijziging:</a:t>
            </a:r>
            <a:r>
              <a:rPr lang="nl-BE" sz="1600" dirty="0">
                <a:solidFill>
                  <a:srgbClr val="FF0000"/>
                </a:solidFill>
              </a:rPr>
              <a:t> voor de haard- en standplaatstoelage wordt verwezen naar voorwaarden personeel Vlaamse overheid i.p.v. decreet 8 mei 2002</a:t>
            </a:r>
          </a:p>
          <a:p>
            <a:r>
              <a:rPr lang="nl-BE" sz="1600" dirty="0">
                <a:solidFill>
                  <a:srgbClr val="FF0000"/>
                </a:solidFill>
              </a:rPr>
              <a:t>Art. 357 – </a:t>
            </a:r>
            <a:r>
              <a:rPr lang="nl-BE" sz="1600" u="sng" dirty="0">
                <a:solidFill>
                  <a:srgbClr val="FF0000"/>
                </a:solidFill>
              </a:rPr>
              <a:t>wijziging:</a:t>
            </a:r>
            <a:r>
              <a:rPr lang="nl-BE" sz="1600" dirty="0">
                <a:solidFill>
                  <a:srgbClr val="FF0000"/>
                </a:solidFill>
              </a:rPr>
              <a:t> het vakantiegeld werd herschreven conform BVR RPR 2023. </a:t>
            </a:r>
          </a:p>
          <a:p>
            <a:r>
              <a:rPr lang="nl-BE" sz="1600" dirty="0"/>
              <a:t>Art. 382 §3 – </a:t>
            </a:r>
            <a:r>
              <a:rPr lang="nl-BE" sz="1600" u="sng" dirty="0"/>
              <a:t>wijziging:</a:t>
            </a:r>
            <a:r>
              <a:rPr lang="nl-BE" sz="1600" dirty="0"/>
              <a:t> overuren worden standaard uitbetaald en gaan niet verloren (zoals praktijk op heden). </a:t>
            </a:r>
          </a:p>
          <a:p>
            <a:r>
              <a:rPr lang="nl-BE" sz="1600" dirty="0"/>
              <a:t>Art. 387 – </a:t>
            </a:r>
            <a:r>
              <a:rPr lang="nl-BE" sz="1600" u="sng" dirty="0"/>
              <a:t>wijziging:</a:t>
            </a:r>
            <a:r>
              <a:rPr lang="nl-BE" sz="1600" dirty="0"/>
              <a:t> reglement permanentietoelage en verstoringstoelage wordt geïmplementeerd in rechtspositieregeling. Er wordt voorgesteld (vanuit personeel) om voor permanentietoelage niet met een variabel bedrag te werken (waarbij men de vergoeding/u niet krijgt voor de tijd waarop men effectief opgeroepen wordt), maar met een vast forfaitair bedrag  ten bedrage van 48u x 2,01 euro (niet-geïndexeerd). </a:t>
            </a:r>
          </a:p>
          <a:p>
            <a:pPr lvl="1"/>
            <a:endParaRPr lang="nl-BE" sz="1000" dirty="0">
              <a:solidFill>
                <a:srgbClr val="FF0000"/>
              </a:solidFill>
            </a:endParaRPr>
          </a:p>
          <a:p>
            <a:endParaRPr lang="nl-BE" sz="1400" dirty="0">
              <a:solidFill>
                <a:srgbClr val="FF0000"/>
              </a:solidFill>
            </a:endParaRPr>
          </a:p>
        </p:txBody>
      </p:sp>
    </p:spTree>
    <p:extLst>
      <p:ext uri="{BB962C8B-B14F-4D97-AF65-F5344CB8AC3E}">
        <p14:creationId xmlns:p14="http://schemas.microsoft.com/office/powerpoint/2010/main" val="2047771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175E2A8-2720-F679-1268-CBD41FBB5F6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64508B5-6469-E474-150F-483FF71502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7277090A-3233-0C71-EE75-6B18A0AF3CA9}"/>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VII. Salaris</a:t>
            </a:r>
          </a:p>
        </p:txBody>
      </p:sp>
      <p:sp>
        <p:nvSpPr>
          <p:cNvPr id="10" name="Rectangle 9">
            <a:extLst>
              <a:ext uri="{FF2B5EF4-FFF2-40B4-BE49-F238E27FC236}">
                <a16:creationId xmlns:a16="http://schemas.microsoft.com/office/drawing/2014/main" id="{2427384E-0C15-B8CC-163A-28DA89B97B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C28B10A-5FBC-32D9-83CA-7BE645911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83053FB4-09F7-2684-50E6-CE0B86B18DB6}"/>
              </a:ext>
            </a:extLst>
          </p:cNvPr>
          <p:cNvSpPr>
            <a:spLocks noGrp="1"/>
          </p:cNvSpPr>
          <p:nvPr>
            <p:ph idx="1"/>
          </p:nvPr>
        </p:nvSpPr>
        <p:spPr>
          <a:xfrm>
            <a:off x="1155548" y="2217343"/>
            <a:ext cx="9880893" cy="3959619"/>
          </a:xfrm>
        </p:spPr>
        <p:txBody>
          <a:bodyPr>
            <a:normAutofit/>
          </a:bodyPr>
          <a:lstStyle/>
          <a:p>
            <a:r>
              <a:rPr lang="nl-BE" sz="1800" dirty="0">
                <a:solidFill>
                  <a:srgbClr val="FF0000"/>
                </a:solidFill>
              </a:rPr>
              <a:t>Art. 397 – </a:t>
            </a:r>
            <a:r>
              <a:rPr lang="nl-BE" sz="1800" u="sng" dirty="0">
                <a:solidFill>
                  <a:srgbClr val="FF0000"/>
                </a:solidFill>
              </a:rPr>
              <a:t>wijziging:</a:t>
            </a:r>
            <a:r>
              <a:rPr lang="nl-BE" sz="1800" dirty="0">
                <a:solidFill>
                  <a:srgbClr val="FF0000"/>
                </a:solidFill>
              </a:rPr>
              <a:t> de kilometervergoeding voor motorvoertuigen voor dienstreizen dient te gebeuren overeenkomstig artikel 80 van het Vlaams Personeelsstatuut (herziening per kwartaal)</a:t>
            </a:r>
          </a:p>
          <a:p>
            <a:r>
              <a:rPr lang="nl-BE" sz="1800" dirty="0"/>
              <a:t>Art. 399 – </a:t>
            </a:r>
            <a:r>
              <a:rPr lang="nl-BE" sz="1800" u="sng" dirty="0"/>
              <a:t>wijziging:</a:t>
            </a:r>
            <a:r>
              <a:rPr lang="nl-BE" sz="1800" dirty="0"/>
              <a:t> optrekking van de waarde van de maaltijdcheques naar €8/ per gewerkte 7,6u</a:t>
            </a:r>
          </a:p>
          <a:p>
            <a:r>
              <a:rPr lang="nl-BE" sz="1800" dirty="0"/>
              <a:t>Art. 403 – </a:t>
            </a:r>
            <a:r>
              <a:rPr lang="nl-BE" sz="1800" u="sng" dirty="0"/>
              <a:t>wijziging:</a:t>
            </a:r>
            <a:r>
              <a:rPr lang="nl-BE" sz="1800" dirty="0"/>
              <a:t> optrekking van fietsvergoeding woon-werkverkeer naar maximum (gekoppeld aan index)</a:t>
            </a:r>
          </a:p>
          <a:p>
            <a:r>
              <a:rPr lang="nl-BE" sz="1800" dirty="0"/>
              <a:t>Art. 407 – </a:t>
            </a:r>
            <a:r>
              <a:rPr lang="nl-BE" sz="1800" u="sng" dirty="0"/>
              <a:t>wijziging:</a:t>
            </a:r>
            <a:r>
              <a:rPr lang="nl-BE" sz="1800" dirty="0"/>
              <a:t> invoegen van fietslease voor personeel (eindejaarspremie kan hiervoor ingezet worden)</a:t>
            </a:r>
          </a:p>
          <a:p>
            <a:pPr lvl="1"/>
            <a:r>
              <a:rPr lang="nl-BE" sz="1400" dirty="0"/>
              <a:t>Fietspolicy wordt verder besproken. </a:t>
            </a:r>
          </a:p>
          <a:p>
            <a:endParaRPr lang="nl-BE" sz="1800" dirty="0">
              <a:solidFill>
                <a:srgbClr val="FF0000"/>
              </a:solidFill>
            </a:endParaRPr>
          </a:p>
          <a:p>
            <a:pPr lvl="1"/>
            <a:endParaRPr lang="nl-BE" sz="1000" dirty="0">
              <a:solidFill>
                <a:srgbClr val="FF0000"/>
              </a:solidFill>
            </a:endParaRPr>
          </a:p>
          <a:p>
            <a:endParaRPr lang="nl-BE" sz="1400" dirty="0">
              <a:solidFill>
                <a:srgbClr val="FF0000"/>
              </a:solidFill>
            </a:endParaRPr>
          </a:p>
        </p:txBody>
      </p:sp>
    </p:spTree>
    <p:extLst>
      <p:ext uri="{BB962C8B-B14F-4D97-AF65-F5344CB8AC3E}">
        <p14:creationId xmlns:p14="http://schemas.microsoft.com/office/powerpoint/2010/main" val="2870771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C7CCCF2-12BC-9351-EA3B-DF5A19546FD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FA4A924-42F2-48B0-517E-FECEB4AE03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64564CDB-35E3-AF0F-E183-09FC7D06992F}"/>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X. Slotbepalingen</a:t>
            </a:r>
          </a:p>
        </p:txBody>
      </p:sp>
      <p:sp>
        <p:nvSpPr>
          <p:cNvPr id="10" name="Rectangle 9">
            <a:extLst>
              <a:ext uri="{FF2B5EF4-FFF2-40B4-BE49-F238E27FC236}">
                <a16:creationId xmlns:a16="http://schemas.microsoft.com/office/drawing/2014/main" id="{2AB49D0B-34FE-7C3B-1C1D-5EFAABB411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C8D914C-9316-BA1C-8DAF-FF3B6AE72C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B53AB6C7-F2D5-2530-E3CF-B125D80C7056}"/>
              </a:ext>
            </a:extLst>
          </p:cNvPr>
          <p:cNvSpPr>
            <a:spLocks noGrp="1"/>
          </p:cNvSpPr>
          <p:nvPr>
            <p:ph idx="1"/>
          </p:nvPr>
        </p:nvSpPr>
        <p:spPr>
          <a:xfrm>
            <a:off x="1155548" y="2217343"/>
            <a:ext cx="9880893" cy="3959619"/>
          </a:xfrm>
        </p:spPr>
        <p:txBody>
          <a:bodyPr>
            <a:normAutofit/>
          </a:bodyPr>
          <a:lstStyle/>
          <a:p>
            <a:r>
              <a:rPr lang="nl-BE" sz="1400" dirty="0"/>
              <a:t>Art. 421 – </a:t>
            </a:r>
            <a:r>
              <a:rPr lang="nl-BE" sz="1400" u="sng" dirty="0"/>
              <a:t>wijziging:</a:t>
            </a:r>
            <a:r>
              <a:rPr lang="nl-BE" sz="1400" dirty="0"/>
              <a:t> treedt in werking vanaf 01/01/2026, behalve de retroactieve toekenning (sedert 01/01/2025) van bruto loonsverhoging van 1 euro per uur voor dienstenchequemedewerkers mag toegepast worden daags na de goedkeuring door de gemeenteraad/ raad van maatschappelijk welzijn. </a:t>
            </a:r>
          </a:p>
          <a:p>
            <a:endParaRPr lang="nl-BE" sz="1400" dirty="0">
              <a:solidFill>
                <a:srgbClr val="FF0000"/>
              </a:solidFill>
            </a:endParaRPr>
          </a:p>
        </p:txBody>
      </p:sp>
    </p:spTree>
    <p:extLst>
      <p:ext uri="{BB962C8B-B14F-4D97-AF65-F5344CB8AC3E}">
        <p14:creationId xmlns:p14="http://schemas.microsoft.com/office/powerpoint/2010/main" val="3936299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4467F1-60CB-05DF-B4A5-EC15485F64B8}"/>
            </a:ext>
          </a:extLst>
        </p:cNvPr>
        <p:cNvGrpSpPr/>
        <p:nvPr/>
      </p:nvGrpSpPr>
      <p:grpSpPr>
        <a:xfrm>
          <a:off x="0" y="0"/>
          <a:ext cx="0" cy="0"/>
          <a:chOff x="0" y="0"/>
          <a:chExt cx="0" cy="0"/>
        </a:xfrm>
      </p:grpSpPr>
      <p:sp>
        <p:nvSpPr>
          <p:cNvPr id="220" name="Rectangle 21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2" name="Group 22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223" name="Group 22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227" name="Freeform: Shape 22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8" name="Freeform: Shape 22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24" name="Group 22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225" name="Freeform: Shape 22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6" name="Freeform: Shape 22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el 1">
            <a:extLst>
              <a:ext uri="{FF2B5EF4-FFF2-40B4-BE49-F238E27FC236}">
                <a16:creationId xmlns:a16="http://schemas.microsoft.com/office/drawing/2014/main" id="{997A26B7-8EA7-75C2-7FE7-E12D81537148}"/>
              </a:ext>
            </a:extLst>
          </p:cNvPr>
          <p:cNvSpPr>
            <a:spLocks noGrp="1"/>
          </p:cNvSpPr>
          <p:nvPr>
            <p:ph type="ctrTitle"/>
          </p:nvPr>
        </p:nvSpPr>
        <p:spPr>
          <a:xfrm>
            <a:off x="2521342" y="1792315"/>
            <a:ext cx="7021513" cy="2308324"/>
          </a:xfrm>
        </p:spPr>
        <p:txBody>
          <a:bodyPr vert="horz" lIns="91440" tIns="45720" rIns="91440" bIns="45720" rtlCol="0">
            <a:normAutofit/>
          </a:bodyPr>
          <a:lstStyle/>
          <a:p>
            <a:r>
              <a:rPr lang="en-US" sz="6100" noProof="0" dirty="0" err="1">
                <a:solidFill>
                  <a:schemeClr val="bg1"/>
                </a:solidFill>
              </a:rPr>
              <a:t>Wijzigingen</a:t>
            </a:r>
            <a:r>
              <a:rPr lang="en-US" sz="6100" noProof="0" dirty="0">
                <a:solidFill>
                  <a:schemeClr val="bg1"/>
                </a:solidFill>
              </a:rPr>
              <a:t> </a:t>
            </a:r>
            <a:r>
              <a:rPr lang="en-US" sz="6100" dirty="0" err="1">
                <a:solidFill>
                  <a:schemeClr val="bg1"/>
                </a:solidFill>
              </a:rPr>
              <a:t>arbeidsreglement</a:t>
            </a:r>
            <a:endParaRPr lang="en-US" sz="6100" dirty="0">
              <a:solidFill>
                <a:schemeClr val="bg1"/>
              </a:solidFill>
            </a:endParaRPr>
          </a:p>
        </p:txBody>
      </p:sp>
    </p:spTree>
    <p:extLst>
      <p:ext uri="{BB962C8B-B14F-4D97-AF65-F5344CB8AC3E}">
        <p14:creationId xmlns:p14="http://schemas.microsoft.com/office/powerpoint/2010/main" val="351704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20E772E-88B2-276A-3554-118954B1D474}"/>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4F3623D6-445C-230A-3329-CF62D518B2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52102DC-5308-F4A9-642D-9D53538EA73D}"/>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II. Plichten van de personeelsleden</a:t>
            </a:r>
          </a:p>
        </p:txBody>
      </p:sp>
      <p:sp>
        <p:nvSpPr>
          <p:cNvPr id="10" name="Rectangle 9">
            <a:extLst>
              <a:ext uri="{FF2B5EF4-FFF2-40B4-BE49-F238E27FC236}">
                <a16:creationId xmlns:a16="http://schemas.microsoft.com/office/drawing/2014/main" id="{5FC92925-BFFC-32E5-4D62-0485C41B8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3999368-D98C-01F7-C843-1C1D443A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6A002351-7579-8D4D-D994-EF15FFD64FCB}"/>
              </a:ext>
            </a:extLst>
          </p:cNvPr>
          <p:cNvSpPr>
            <a:spLocks noGrp="1"/>
          </p:cNvSpPr>
          <p:nvPr>
            <p:ph idx="1"/>
          </p:nvPr>
        </p:nvSpPr>
        <p:spPr>
          <a:xfrm>
            <a:off x="1155548" y="2217343"/>
            <a:ext cx="9880893" cy="4482862"/>
          </a:xfrm>
        </p:spPr>
        <p:txBody>
          <a:bodyPr>
            <a:normAutofit fontScale="77500" lnSpcReduction="20000"/>
          </a:bodyPr>
          <a:lstStyle/>
          <a:p>
            <a:r>
              <a:rPr lang="nl-BE" sz="2100" dirty="0">
                <a:solidFill>
                  <a:srgbClr val="FF0000"/>
                </a:solidFill>
              </a:rPr>
              <a:t>Art. 7 – </a:t>
            </a:r>
            <a:r>
              <a:rPr lang="nl-BE" sz="2100" u="sng" dirty="0">
                <a:solidFill>
                  <a:srgbClr val="FF0000"/>
                </a:solidFill>
              </a:rPr>
              <a:t>wijziging:</a:t>
            </a:r>
            <a:r>
              <a:rPr lang="nl-BE" sz="2100" dirty="0">
                <a:solidFill>
                  <a:srgbClr val="FF0000"/>
                </a:solidFill>
              </a:rPr>
              <a:t> opnemen onder welke bepalingen de personeelsleden vallen (nl. allemaal onder arbeidstijdwet van 14 december 2000)</a:t>
            </a:r>
          </a:p>
          <a:p>
            <a:r>
              <a:rPr lang="nl-BE" sz="2100" dirty="0"/>
              <a:t>Art. 9 ev. – </a:t>
            </a:r>
            <a:r>
              <a:rPr lang="nl-BE" sz="2100" u="sng" dirty="0"/>
              <a:t>wijziging: </a:t>
            </a:r>
            <a:r>
              <a:rPr lang="nl-NL" sz="2100" dirty="0"/>
              <a:t>Een aantal deeltijdse vaste uurroosters geschrapt. Zolang deze deeltijdse vaste uurroosters vallen binnen de voltijdse uurroosters, moeten deze niet meer expliciet vermeld worden in het arbeidsreglement. Alles werd aangepast aan de realiteit:</a:t>
            </a:r>
          </a:p>
          <a:p>
            <a:pPr lvl="1"/>
            <a:r>
              <a:rPr lang="nl-NL" sz="1600" u="sng" dirty="0"/>
              <a:t>Gemeente</a:t>
            </a:r>
            <a:r>
              <a:rPr lang="nl-NL" sz="1600" dirty="0"/>
              <a:t>:</a:t>
            </a:r>
          </a:p>
          <a:p>
            <a:pPr lvl="2"/>
            <a:r>
              <a:rPr lang="nl-NL" sz="1600" dirty="0"/>
              <a:t>Voltijds: uurrooster 7 is een nieuw rooster</a:t>
            </a:r>
          </a:p>
          <a:p>
            <a:pPr lvl="2"/>
            <a:r>
              <a:rPr lang="nl-NL" sz="1600" dirty="0"/>
              <a:t>Deeltijds:</a:t>
            </a:r>
            <a:endParaRPr lang="nl-BE" sz="1600" dirty="0"/>
          </a:p>
          <a:p>
            <a:pPr lvl="3"/>
            <a:r>
              <a:rPr lang="nl-NL" sz="1600" dirty="0"/>
              <a:t>Alles aangepast aan de realiteit</a:t>
            </a:r>
            <a:endParaRPr lang="nl-BE" sz="1600" dirty="0"/>
          </a:p>
          <a:p>
            <a:pPr lvl="3"/>
            <a:r>
              <a:rPr lang="nl-NL" sz="1600" dirty="0"/>
              <a:t>Sommige uurrooster vervallen en vallen binnen de voltijdse</a:t>
            </a:r>
            <a:endParaRPr lang="nl-BE" sz="1600" dirty="0"/>
          </a:p>
          <a:p>
            <a:pPr lvl="3"/>
            <a:r>
              <a:rPr lang="nl-NL" sz="1600" dirty="0"/>
              <a:t>Uurroosters gereduceerd van 34 naar 8</a:t>
            </a:r>
            <a:endParaRPr lang="nl-BE" sz="1600" dirty="0"/>
          </a:p>
          <a:p>
            <a:pPr marL="0" indent="0">
              <a:buNone/>
            </a:pPr>
            <a:r>
              <a:rPr lang="nl-NL" sz="2100" dirty="0"/>
              <a:t> </a:t>
            </a:r>
            <a:endParaRPr lang="nl-BE" sz="2100" dirty="0"/>
          </a:p>
          <a:p>
            <a:pPr lvl="1"/>
            <a:r>
              <a:rPr lang="nl-NL" sz="1700" u="sng" dirty="0"/>
              <a:t>OCMW:</a:t>
            </a:r>
            <a:endParaRPr lang="nl-BE" sz="1700" dirty="0"/>
          </a:p>
          <a:p>
            <a:pPr lvl="2"/>
            <a:r>
              <a:rPr lang="nl-NL" sz="1400" dirty="0"/>
              <a:t>Voltijds: </a:t>
            </a:r>
            <a:endParaRPr lang="nl-BE" sz="1400" dirty="0"/>
          </a:p>
          <a:p>
            <a:pPr lvl="3"/>
            <a:r>
              <a:rPr lang="nl-NL" sz="1400" dirty="0"/>
              <a:t>art 11 de extra zin is niet nodig (oude AR)</a:t>
            </a:r>
            <a:endParaRPr lang="nl-BE" sz="1400" dirty="0"/>
          </a:p>
          <a:p>
            <a:pPr lvl="3"/>
            <a:r>
              <a:rPr lang="nl-NL" sz="1400" dirty="0"/>
              <a:t>uurrooster 1&amp;2 aangepast aan realiteit</a:t>
            </a:r>
            <a:endParaRPr lang="nl-BE" sz="1400" dirty="0"/>
          </a:p>
          <a:p>
            <a:pPr lvl="3"/>
            <a:r>
              <a:rPr lang="nl-NL" sz="1400" dirty="0"/>
              <a:t>uurrooster 4 t.e.m. 8 werden toegevoegd. De voltijdse DCO werd uitgewerkt om de vele deeltijdse prestatieroosters, die binnen de voltijdse vallen op te vangen. </a:t>
            </a:r>
            <a:endParaRPr lang="nl-BE" sz="1400" dirty="0"/>
          </a:p>
          <a:p>
            <a:pPr lvl="2"/>
            <a:r>
              <a:rPr lang="nl-NL" sz="1400" dirty="0"/>
              <a:t>Deeltijds:</a:t>
            </a:r>
            <a:endParaRPr lang="nl-BE" sz="1400" dirty="0"/>
          </a:p>
          <a:p>
            <a:pPr lvl="3"/>
            <a:r>
              <a:rPr lang="nl-NL" sz="1400" dirty="0"/>
              <a:t>Uurroosters bedienden geschrapt – vallen binnen voltijdse</a:t>
            </a:r>
            <a:endParaRPr lang="nl-BE" sz="1400" dirty="0"/>
          </a:p>
          <a:p>
            <a:pPr lvl="3"/>
            <a:r>
              <a:rPr lang="nl-NL" sz="1400" dirty="0"/>
              <a:t>Interne poetsdiensten toegevoegd – realiteit</a:t>
            </a:r>
            <a:endParaRPr lang="nl-BE" sz="1400" dirty="0"/>
          </a:p>
          <a:p>
            <a:pPr lvl="3"/>
            <a:r>
              <a:rPr lang="nl-NL" sz="1400" dirty="0"/>
              <a:t>Maaltijddienst medewerker – realiteit – oud uurrooster 13 wordt vervangen door uurrooster 14 en 15. </a:t>
            </a:r>
            <a:endParaRPr lang="nl-BE" sz="1400" dirty="0"/>
          </a:p>
          <a:p>
            <a:endParaRPr lang="nl-BE" sz="1400" dirty="0">
              <a:solidFill>
                <a:srgbClr val="FF0000"/>
              </a:solidFill>
            </a:endParaRPr>
          </a:p>
        </p:txBody>
      </p:sp>
    </p:spTree>
    <p:extLst>
      <p:ext uri="{BB962C8B-B14F-4D97-AF65-F5344CB8AC3E}">
        <p14:creationId xmlns:p14="http://schemas.microsoft.com/office/powerpoint/2010/main" val="3908835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C361ED3-0F88-00B3-21C1-6EBFF1AB254D}"/>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83C24AF-761C-B63D-316B-5D11739F2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18753F8-7DCB-9676-275D-5D40AC9B4D9B}"/>
              </a:ext>
            </a:extLst>
          </p:cNvPr>
          <p:cNvSpPr>
            <a:spLocks noGrp="1"/>
          </p:cNvSpPr>
          <p:nvPr>
            <p:ph type="title"/>
          </p:nvPr>
        </p:nvSpPr>
        <p:spPr>
          <a:xfrm>
            <a:off x="1155548" y="327661"/>
            <a:ext cx="9888496" cy="900131"/>
          </a:xfrm>
        </p:spPr>
        <p:txBody>
          <a:bodyPr anchor="t">
            <a:normAutofit/>
          </a:bodyPr>
          <a:lstStyle/>
          <a:p>
            <a:r>
              <a:rPr lang="nl-BE" sz="4000" dirty="0">
                <a:solidFill>
                  <a:schemeClr val="bg1"/>
                </a:solidFill>
              </a:rPr>
              <a:t>Titel III. Uurroosters en titel IV Jaarkalender</a:t>
            </a:r>
          </a:p>
        </p:txBody>
      </p:sp>
      <p:sp>
        <p:nvSpPr>
          <p:cNvPr id="10" name="Rectangle 9">
            <a:extLst>
              <a:ext uri="{FF2B5EF4-FFF2-40B4-BE49-F238E27FC236}">
                <a16:creationId xmlns:a16="http://schemas.microsoft.com/office/drawing/2014/main" id="{0373B1CA-E34D-26C1-0E64-8313D6930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D323A1-FBE8-B378-196A-1424009F5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F4B75B5D-29E4-97CD-5F76-587C354F676F}"/>
              </a:ext>
            </a:extLst>
          </p:cNvPr>
          <p:cNvSpPr>
            <a:spLocks noGrp="1"/>
          </p:cNvSpPr>
          <p:nvPr>
            <p:ph idx="1"/>
          </p:nvPr>
        </p:nvSpPr>
        <p:spPr>
          <a:xfrm>
            <a:off x="1155548" y="2217343"/>
            <a:ext cx="9880893" cy="4482862"/>
          </a:xfrm>
        </p:spPr>
        <p:txBody>
          <a:bodyPr>
            <a:normAutofit/>
          </a:bodyPr>
          <a:lstStyle/>
          <a:p>
            <a:r>
              <a:rPr lang="nl-BE" sz="1400" dirty="0"/>
              <a:t>Art. 14 – </a:t>
            </a:r>
            <a:r>
              <a:rPr lang="nl-BE" sz="1400" u="sng" dirty="0"/>
              <a:t>wijziging:</a:t>
            </a:r>
            <a:r>
              <a:rPr lang="nl-BE" sz="1400" dirty="0"/>
              <a:t> opsommen voor welke diensten de glijdende uren van toepassing zijn zoals opgenomen in bijlage 1,</a:t>
            </a:r>
          </a:p>
          <a:p>
            <a:r>
              <a:rPr lang="nl-BE" sz="1400" dirty="0"/>
              <a:t>Art. 16 – </a:t>
            </a:r>
            <a:r>
              <a:rPr lang="nl-BE" sz="1400" u="sng" dirty="0"/>
              <a:t>wijziging:</a:t>
            </a:r>
            <a:r>
              <a:rPr lang="nl-BE" sz="1400" dirty="0"/>
              <a:t> voor de modaliteiten inzake feestdagen wordt verwezen naar de rechtspositieregeling (dubbele teksten RPR – AR vermijden)</a:t>
            </a:r>
          </a:p>
          <a:p>
            <a:r>
              <a:rPr lang="nl-BE" sz="1400" dirty="0"/>
              <a:t>Art. 19 – </a:t>
            </a:r>
            <a:r>
              <a:rPr lang="nl-BE" sz="1400" u="sng" dirty="0"/>
              <a:t>wijziging:</a:t>
            </a:r>
            <a:r>
              <a:rPr lang="nl-BE" sz="1400" dirty="0"/>
              <a:t> voor de modaliteiten inzake jaarlijkse vakantie wordt verwezen naar de rechtspositieregeling (dubbele teksten RPR – AR vermijden)</a:t>
            </a:r>
          </a:p>
          <a:p>
            <a:r>
              <a:rPr lang="nl-BE" sz="1400" dirty="0"/>
              <a:t>Art. 24 – </a:t>
            </a:r>
            <a:r>
              <a:rPr lang="nl-BE" sz="1400" u="sng" dirty="0"/>
              <a:t>wijziging:</a:t>
            </a:r>
            <a:r>
              <a:rPr lang="nl-BE" sz="1400" dirty="0"/>
              <a:t> </a:t>
            </a:r>
          </a:p>
          <a:p>
            <a:pPr lvl="1"/>
            <a:r>
              <a:rPr lang="nl-BE" sz="1000" dirty="0"/>
              <a:t>Toevoegen dat voor het statutair personeelslid ook dezelfde regels toegepast worden betreffende controlegeneeskunde.</a:t>
            </a:r>
          </a:p>
          <a:p>
            <a:pPr lvl="1"/>
            <a:r>
              <a:rPr lang="nl-BE" sz="1000" dirty="0"/>
              <a:t>Toevoegen wanneer een personeelslid arbeidsongeschikt is wegens ziekte of ongeval tijdens zijn/haar vakantie, en gebruik wenst te maken om deze vakantiedagen om te zetten in ziektedagen, dan moet hij/zij een ziekteattest hiervoor bezorgen binnen de twee dagen vanaf het begin van de arbeidsongeschiktheid. </a:t>
            </a:r>
          </a:p>
          <a:p>
            <a:pPr lvl="1"/>
            <a:r>
              <a:rPr lang="nl-BE" sz="1000" dirty="0"/>
              <a:t>Toevoegen dat </a:t>
            </a:r>
            <a:r>
              <a:rPr lang="nl-NL" sz="1000" dirty="0"/>
              <a:t>indien de werkgever vaststelt dat de werknemer zich niet houdt aan controleverplichting zoals bepaald in 9°, 10° en 11°, het recht op gewaarborgd loon zal worden ontzegd, in overeenstemming met artikel 31, §3/1, van de Arbeidsovereenkomstenwet van 3 juli 1978. Ook een statutair personeelslid kan in dit geval het recht op loon worden ontzegd.</a:t>
            </a:r>
          </a:p>
          <a:p>
            <a:r>
              <a:rPr lang="nl-NL" sz="1400" dirty="0"/>
              <a:t>Art. 25 – </a:t>
            </a:r>
            <a:r>
              <a:rPr lang="nl-NL" sz="1400" u="sng" dirty="0"/>
              <a:t>verduidelijking:</a:t>
            </a:r>
            <a:r>
              <a:rPr lang="nl-NL" sz="1400" dirty="0"/>
              <a:t> medische onderzoeken zijn voor volgende personeelsleden (en niet voor “alle”):</a:t>
            </a:r>
          </a:p>
          <a:p>
            <a:pPr lvl="1"/>
            <a:r>
              <a:rPr lang="nl-BE" sz="1000" dirty="0"/>
              <a:t>De onderworpen personeelsleden zijn deze die tewerkgesteld worden in een veiligheidsfunctie, een functie met verhoogde waakzaamheid, een activiteit met een welbepaald risico.</a:t>
            </a:r>
          </a:p>
          <a:p>
            <a:r>
              <a:rPr lang="nl-BE" sz="1400" dirty="0"/>
              <a:t>Art. 26 – </a:t>
            </a:r>
            <a:r>
              <a:rPr lang="nl-BE" sz="1400" u="sng" dirty="0"/>
              <a:t>wijziging:</a:t>
            </a:r>
            <a:r>
              <a:rPr lang="nl-BE" sz="1400" dirty="0"/>
              <a:t> de modaliteiten inzake omstandigheidsverlof mogen geschrapt worden, staat in RPR,</a:t>
            </a:r>
          </a:p>
          <a:p>
            <a:r>
              <a:rPr lang="nl-BE" sz="1400" dirty="0"/>
              <a:t>Art. 29 – </a:t>
            </a:r>
            <a:r>
              <a:rPr lang="nl-BE" sz="1400" u="sng" dirty="0"/>
              <a:t>wijziging: </a:t>
            </a:r>
            <a:r>
              <a:rPr lang="nl-BE" sz="1400" dirty="0"/>
              <a:t>de modaliteiten inzake verlof wegens overmacht mogen geschrapt worden, staat in RPR. </a:t>
            </a:r>
          </a:p>
          <a:p>
            <a:r>
              <a:rPr lang="nl-BE" sz="1400" dirty="0"/>
              <a:t>Art. 31 – </a:t>
            </a:r>
            <a:r>
              <a:rPr lang="nl-BE" sz="1400" u="sng" dirty="0"/>
              <a:t>wijziging:</a:t>
            </a:r>
            <a:r>
              <a:rPr lang="nl-BE" sz="1400" dirty="0"/>
              <a:t> de modaliteiten inzake andere afwezigheden mogen geschrapt worden, staat in RPR. </a:t>
            </a:r>
          </a:p>
          <a:p>
            <a:pPr lvl="1"/>
            <a:endParaRPr lang="nl-BE" sz="1000" dirty="0"/>
          </a:p>
          <a:p>
            <a:pPr lvl="1"/>
            <a:endParaRPr lang="nl-BE" sz="1000" dirty="0"/>
          </a:p>
          <a:p>
            <a:endParaRPr lang="nl-BE" sz="1400" dirty="0"/>
          </a:p>
        </p:txBody>
      </p:sp>
    </p:spTree>
    <p:extLst>
      <p:ext uri="{BB962C8B-B14F-4D97-AF65-F5344CB8AC3E}">
        <p14:creationId xmlns:p14="http://schemas.microsoft.com/office/powerpoint/2010/main" val="29182713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77B6E4A-AE1A-CAB1-40C7-0B90491EC08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9A1B4D0-FA74-986E-2C6D-75B98F288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CB97D42-738F-B5E6-752C-F50D18E355FE}"/>
              </a:ext>
            </a:extLst>
          </p:cNvPr>
          <p:cNvSpPr>
            <a:spLocks noGrp="1"/>
          </p:cNvSpPr>
          <p:nvPr>
            <p:ph type="title"/>
          </p:nvPr>
        </p:nvSpPr>
        <p:spPr>
          <a:xfrm>
            <a:off x="1155548" y="157795"/>
            <a:ext cx="9888496" cy="900131"/>
          </a:xfrm>
        </p:spPr>
        <p:txBody>
          <a:bodyPr anchor="t">
            <a:normAutofit fontScale="90000"/>
          </a:bodyPr>
          <a:lstStyle/>
          <a:p>
            <a:r>
              <a:rPr lang="nl-BE" sz="4000" dirty="0">
                <a:solidFill>
                  <a:schemeClr val="bg1"/>
                </a:solidFill>
              </a:rPr>
              <a:t>Titel VI. Loon, titel VII. Rechten en plichten toezichthoudend personeel, titel VIII. Einde van de overeenkomst</a:t>
            </a:r>
          </a:p>
        </p:txBody>
      </p:sp>
      <p:sp>
        <p:nvSpPr>
          <p:cNvPr id="10" name="Rectangle 9">
            <a:extLst>
              <a:ext uri="{FF2B5EF4-FFF2-40B4-BE49-F238E27FC236}">
                <a16:creationId xmlns:a16="http://schemas.microsoft.com/office/drawing/2014/main" id="{725BDFE3-C014-31EC-3723-11DC48239A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9DAB-7A2C-314A-5E0E-ABDBBFE60F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68D3233E-4ABD-96C4-F637-4C8A46B6A49A}"/>
              </a:ext>
            </a:extLst>
          </p:cNvPr>
          <p:cNvSpPr>
            <a:spLocks noGrp="1"/>
          </p:cNvSpPr>
          <p:nvPr>
            <p:ph idx="1"/>
          </p:nvPr>
        </p:nvSpPr>
        <p:spPr>
          <a:xfrm>
            <a:off x="1155548" y="2217343"/>
            <a:ext cx="9880893" cy="4482862"/>
          </a:xfrm>
        </p:spPr>
        <p:txBody>
          <a:bodyPr>
            <a:normAutofit/>
          </a:bodyPr>
          <a:lstStyle/>
          <a:p>
            <a:r>
              <a:rPr lang="nl-BE" sz="1400" dirty="0"/>
              <a:t>Art. 36 – </a:t>
            </a:r>
            <a:r>
              <a:rPr lang="nl-BE" sz="1400" u="sng" dirty="0"/>
              <a:t>wijziging:</a:t>
            </a:r>
            <a:r>
              <a:rPr lang="nl-BE" sz="1400" dirty="0"/>
              <a:t> de factor van 1,4 in de formule om het loon te berekenen, indien het maandsalaris niet volledig verschuldigd is, is in realiteit 1 (en kan volgens </a:t>
            </a:r>
            <a:r>
              <a:rPr lang="nl-BE" sz="1400" dirty="0" err="1"/>
              <a:t>Schaubroeck</a:t>
            </a:r>
            <a:r>
              <a:rPr lang="nl-BE" sz="1400" dirty="0"/>
              <a:t> ook niet op 1,4 gezet worden).</a:t>
            </a:r>
          </a:p>
          <a:p>
            <a:pPr lvl="1"/>
            <a:r>
              <a:rPr lang="nl-BE" sz="1000" dirty="0"/>
              <a:t>Paragraaf ook niet van toepassing op studenten. Er werd een aparte paragraaf voor studenten opgenomen.  </a:t>
            </a:r>
          </a:p>
          <a:p>
            <a:r>
              <a:rPr lang="nl-BE" sz="1400" dirty="0"/>
              <a:t>Art. 41 – </a:t>
            </a:r>
            <a:r>
              <a:rPr lang="nl-BE" sz="1400" u="sng" dirty="0"/>
              <a:t>wijziging:</a:t>
            </a:r>
            <a:r>
              <a:rPr lang="nl-BE" sz="1400" dirty="0"/>
              <a:t> definitie van toezichthoudend personeel is gewijzigd. Niet enkel de AD, maar alle leidinggevende en coördinerende functies. </a:t>
            </a:r>
          </a:p>
          <a:p>
            <a:r>
              <a:rPr lang="nl-BE" sz="1400" dirty="0"/>
              <a:t>Art. 42 – </a:t>
            </a:r>
            <a:r>
              <a:rPr lang="nl-BE" sz="1400" u="sng" dirty="0"/>
              <a:t>wijziging:</a:t>
            </a:r>
            <a:r>
              <a:rPr lang="nl-BE" sz="1400" dirty="0"/>
              <a:t> definitie taken van toezichthoudend personeel werd uitgebreid. Niet enkel productiviteit en kwaliteit werk opvolgen, maar breder. </a:t>
            </a:r>
          </a:p>
          <a:p>
            <a:r>
              <a:rPr lang="nl-BE" sz="1400" dirty="0"/>
              <a:t>Art. 43 </a:t>
            </a:r>
            <a:r>
              <a:rPr lang="nl-BE" sz="1400" dirty="0" err="1"/>
              <a:t>ev</a:t>
            </a:r>
            <a:r>
              <a:rPr lang="nl-BE" sz="1400" dirty="0"/>
              <a:t> – </a:t>
            </a:r>
            <a:r>
              <a:rPr lang="nl-BE" sz="1400" u="sng" dirty="0"/>
              <a:t>wijziging:</a:t>
            </a:r>
            <a:r>
              <a:rPr lang="nl-BE" sz="1400" dirty="0"/>
              <a:t> het hoofdstuk einde van de overeenkomst werd herschreven (met o.a. verwijzing naar RPR).</a:t>
            </a:r>
          </a:p>
          <a:p>
            <a:r>
              <a:rPr lang="nl-BE" sz="1400" dirty="0"/>
              <a:t>Art. 61 – </a:t>
            </a:r>
            <a:r>
              <a:rPr lang="nl-BE" sz="1400" u="sng" dirty="0"/>
              <a:t>wijziging:</a:t>
            </a:r>
            <a:r>
              <a:rPr lang="nl-BE" sz="1400" dirty="0"/>
              <a:t> contractuele sanctie “schorsing zonder loon” werd toegevoegd als sanctie. </a:t>
            </a:r>
          </a:p>
          <a:p>
            <a:r>
              <a:rPr lang="nl-BE" sz="1400" dirty="0"/>
              <a:t>Art. 63 – </a:t>
            </a:r>
            <a:r>
              <a:rPr lang="nl-BE" sz="1400" u="sng" dirty="0"/>
              <a:t>verduidelijking:</a:t>
            </a:r>
            <a:r>
              <a:rPr lang="nl-BE" sz="1400" dirty="0"/>
              <a:t> tuchtstraffen kunnen opgelegd worden indien bepalingen uit reglementen niet gerespecteerd worden. </a:t>
            </a:r>
          </a:p>
          <a:p>
            <a:pPr marL="0" indent="0">
              <a:buNone/>
            </a:pPr>
            <a:endParaRPr lang="nl-BE" sz="1400" dirty="0"/>
          </a:p>
          <a:p>
            <a:endParaRPr lang="nl-BE" sz="1400" dirty="0"/>
          </a:p>
          <a:p>
            <a:endParaRPr lang="nl-BE" sz="1400" dirty="0"/>
          </a:p>
        </p:txBody>
      </p:sp>
    </p:spTree>
    <p:extLst>
      <p:ext uri="{BB962C8B-B14F-4D97-AF65-F5344CB8AC3E}">
        <p14:creationId xmlns:p14="http://schemas.microsoft.com/office/powerpoint/2010/main" val="595140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3FFFB9D-9E31-0266-C68B-FE32F9112C3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478BB97E-0790-0FD2-6365-1ED3FACE7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0DC0290-6F0E-53F5-5E1D-D6CA6FCB8F4F}"/>
              </a:ext>
            </a:extLst>
          </p:cNvPr>
          <p:cNvSpPr>
            <a:spLocks noGrp="1"/>
          </p:cNvSpPr>
          <p:nvPr>
            <p:ph type="title"/>
          </p:nvPr>
        </p:nvSpPr>
        <p:spPr>
          <a:xfrm>
            <a:off x="1155548" y="157795"/>
            <a:ext cx="9888496" cy="900131"/>
          </a:xfrm>
        </p:spPr>
        <p:txBody>
          <a:bodyPr anchor="t">
            <a:normAutofit/>
          </a:bodyPr>
          <a:lstStyle/>
          <a:p>
            <a:r>
              <a:rPr lang="nl-BE" sz="4000" dirty="0">
                <a:solidFill>
                  <a:schemeClr val="bg1"/>
                </a:solidFill>
              </a:rPr>
              <a:t>Titel XII. Andere beschikkingen en bijlages</a:t>
            </a:r>
          </a:p>
        </p:txBody>
      </p:sp>
      <p:sp>
        <p:nvSpPr>
          <p:cNvPr id="10" name="Rectangle 9">
            <a:extLst>
              <a:ext uri="{FF2B5EF4-FFF2-40B4-BE49-F238E27FC236}">
                <a16:creationId xmlns:a16="http://schemas.microsoft.com/office/drawing/2014/main" id="{39529C50-B056-40EE-52CA-9D1CCE08C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A87AB8-371E-9784-2C45-30D6E87AE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9935A29D-0B6F-6817-BA9D-2AE4D37ED2BB}"/>
              </a:ext>
            </a:extLst>
          </p:cNvPr>
          <p:cNvSpPr>
            <a:spLocks noGrp="1"/>
          </p:cNvSpPr>
          <p:nvPr>
            <p:ph idx="1"/>
          </p:nvPr>
        </p:nvSpPr>
        <p:spPr>
          <a:xfrm>
            <a:off x="1155548" y="2217343"/>
            <a:ext cx="9880893" cy="4482862"/>
          </a:xfrm>
        </p:spPr>
        <p:txBody>
          <a:bodyPr>
            <a:normAutofit/>
          </a:bodyPr>
          <a:lstStyle/>
          <a:p>
            <a:r>
              <a:rPr lang="nl-BE" sz="1400" dirty="0"/>
              <a:t>Art. 91 – </a:t>
            </a:r>
            <a:r>
              <a:rPr lang="nl-BE" sz="1400" u="sng" dirty="0"/>
              <a:t>wijziging:</a:t>
            </a:r>
            <a:r>
              <a:rPr lang="nl-BE" sz="1400" dirty="0"/>
              <a:t> de namen van de leden van BOC, preventieadviseur en vakbondsafvaardiging werden geactualiseerd. </a:t>
            </a:r>
          </a:p>
          <a:p>
            <a:r>
              <a:rPr lang="nl-BE" sz="1400" dirty="0"/>
              <a:t>Art. 3 - Bijlage 1 – </a:t>
            </a:r>
            <a:r>
              <a:rPr lang="nl-BE" sz="1400" u="sng" dirty="0"/>
              <a:t>verduidelijking:</a:t>
            </a:r>
            <a:r>
              <a:rPr lang="nl-BE" sz="1400" dirty="0"/>
              <a:t> referteperiodes werden aangevuld (zoals op heden). </a:t>
            </a:r>
          </a:p>
          <a:p>
            <a:r>
              <a:rPr lang="nl-BE" sz="1400" dirty="0"/>
              <a:t>Art.4 – Bijlage 2 – </a:t>
            </a:r>
            <a:r>
              <a:rPr lang="nl-BE" sz="1400" u="sng" dirty="0"/>
              <a:t>verduidelijking:</a:t>
            </a:r>
            <a:r>
              <a:rPr lang="nl-BE" sz="1400" dirty="0"/>
              <a:t> verloop van re-integratietraject werd herschreven</a:t>
            </a:r>
          </a:p>
          <a:p>
            <a:r>
              <a:rPr lang="nl-BE" sz="1400" dirty="0"/>
              <a:t>Art. 3 – bijlage 3 – </a:t>
            </a:r>
            <a:r>
              <a:rPr lang="nl-BE" sz="1400" u="sng" dirty="0"/>
              <a:t>wijziging:</a:t>
            </a:r>
            <a:r>
              <a:rPr lang="nl-BE" sz="1400" dirty="0"/>
              <a:t> de namen van de specifieke tussenkomende partijen werden geactualiseerd (vertrouwenspersoon en preventieadviseur)</a:t>
            </a:r>
          </a:p>
          <a:p>
            <a:r>
              <a:rPr lang="nl-BE" sz="1400" dirty="0"/>
              <a:t>Bijlage 7 – </a:t>
            </a:r>
            <a:r>
              <a:rPr lang="nl-BE" sz="1400" u="sng" dirty="0"/>
              <a:t>wijziging:</a:t>
            </a:r>
            <a:r>
              <a:rPr lang="nl-BE" sz="1400" dirty="0"/>
              <a:t> toevoegen van een nieuw alcohol en drugsbeleid</a:t>
            </a:r>
          </a:p>
          <a:p>
            <a:endParaRPr lang="nl-BE" sz="1400" dirty="0"/>
          </a:p>
          <a:p>
            <a:endParaRPr lang="nl-BE" sz="1400" dirty="0"/>
          </a:p>
        </p:txBody>
      </p:sp>
    </p:spTree>
    <p:extLst>
      <p:ext uri="{BB962C8B-B14F-4D97-AF65-F5344CB8AC3E}">
        <p14:creationId xmlns:p14="http://schemas.microsoft.com/office/powerpoint/2010/main" val="1244286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3FF533-E3E0-1A80-B92C-2A1F5F84F5E2}"/>
            </a:ext>
          </a:extLst>
        </p:cNvPr>
        <p:cNvGrpSpPr/>
        <p:nvPr/>
      </p:nvGrpSpPr>
      <p:grpSpPr>
        <a:xfrm>
          <a:off x="0" y="0"/>
          <a:ext cx="0" cy="0"/>
          <a:chOff x="0" y="0"/>
          <a:chExt cx="0" cy="0"/>
        </a:xfrm>
      </p:grpSpPr>
      <p:sp>
        <p:nvSpPr>
          <p:cNvPr id="220" name="Rectangle 21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2" name="Group 22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223" name="Group 22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227" name="Freeform: Shape 22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8" name="Freeform: Shape 22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24" name="Group 22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225" name="Freeform: Shape 22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6" name="Freeform: Shape 22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el 1">
            <a:extLst>
              <a:ext uri="{FF2B5EF4-FFF2-40B4-BE49-F238E27FC236}">
                <a16:creationId xmlns:a16="http://schemas.microsoft.com/office/drawing/2014/main" id="{EE5EEC15-AB83-FC34-C0B1-482845E8453F}"/>
              </a:ext>
            </a:extLst>
          </p:cNvPr>
          <p:cNvSpPr>
            <a:spLocks noGrp="1"/>
          </p:cNvSpPr>
          <p:nvPr>
            <p:ph type="ctrTitle"/>
          </p:nvPr>
        </p:nvSpPr>
        <p:spPr>
          <a:xfrm>
            <a:off x="576262" y="1528228"/>
            <a:ext cx="11039476" cy="2308324"/>
          </a:xfrm>
        </p:spPr>
        <p:txBody>
          <a:bodyPr vert="horz" lIns="91440" tIns="45720" rIns="91440" bIns="45720" rtlCol="0">
            <a:normAutofit fontScale="90000"/>
          </a:bodyPr>
          <a:lstStyle/>
          <a:p>
            <a:r>
              <a:rPr lang="en-US" sz="6100" dirty="0" err="1">
                <a:solidFill>
                  <a:schemeClr val="bg1"/>
                </a:solidFill>
              </a:rPr>
              <a:t>Vergelijking</a:t>
            </a:r>
            <a:r>
              <a:rPr lang="en-US" sz="6100" dirty="0">
                <a:solidFill>
                  <a:schemeClr val="bg1"/>
                </a:solidFill>
              </a:rPr>
              <a:t> </a:t>
            </a:r>
            <a:r>
              <a:rPr lang="en-US" sz="6100" dirty="0" err="1">
                <a:solidFill>
                  <a:schemeClr val="bg1"/>
                </a:solidFill>
              </a:rPr>
              <a:t>reglement</a:t>
            </a:r>
            <a:r>
              <a:rPr lang="en-US" sz="6100" dirty="0">
                <a:solidFill>
                  <a:schemeClr val="bg1"/>
                </a:solidFill>
              </a:rPr>
              <a:t> feedback en </a:t>
            </a:r>
            <a:r>
              <a:rPr lang="en-US" sz="6100" dirty="0" err="1">
                <a:solidFill>
                  <a:schemeClr val="bg1"/>
                </a:solidFill>
              </a:rPr>
              <a:t>evaluatie</a:t>
            </a:r>
            <a:r>
              <a:rPr lang="en-US" sz="6100" dirty="0">
                <a:solidFill>
                  <a:schemeClr val="bg1"/>
                </a:solidFill>
              </a:rPr>
              <a:t> </a:t>
            </a:r>
            <a:br>
              <a:rPr lang="en-US" sz="4000" dirty="0">
                <a:solidFill>
                  <a:schemeClr val="bg1"/>
                </a:solidFill>
              </a:rPr>
            </a:br>
            <a:r>
              <a:rPr lang="en-US" sz="4000" dirty="0">
                <a:solidFill>
                  <a:schemeClr val="bg1"/>
                </a:solidFill>
              </a:rPr>
              <a:t>(</a:t>
            </a:r>
            <a:r>
              <a:rPr lang="en-US" sz="4000" dirty="0" err="1">
                <a:solidFill>
                  <a:schemeClr val="bg1"/>
                </a:solidFill>
              </a:rPr>
              <a:t>huidig</a:t>
            </a:r>
            <a:r>
              <a:rPr lang="en-US" sz="4000" dirty="0">
                <a:solidFill>
                  <a:schemeClr val="bg1"/>
                </a:solidFill>
              </a:rPr>
              <a:t> vs. </a:t>
            </a:r>
            <a:r>
              <a:rPr lang="en-US" sz="4000" dirty="0" err="1">
                <a:solidFill>
                  <a:schemeClr val="bg1"/>
                </a:solidFill>
              </a:rPr>
              <a:t>nieuw</a:t>
            </a:r>
            <a:r>
              <a:rPr lang="en-US" sz="4000" dirty="0">
                <a:solidFill>
                  <a:schemeClr val="bg1"/>
                </a:solidFill>
              </a:rPr>
              <a:t> </a:t>
            </a:r>
            <a:r>
              <a:rPr lang="en-US" sz="4000" dirty="0" err="1">
                <a:solidFill>
                  <a:schemeClr val="bg1"/>
                </a:solidFill>
              </a:rPr>
              <a:t>voorstel</a:t>
            </a:r>
            <a:r>
              <a:rPr lang="en-US" sz="4000" dirty="0">
                <a:solidFill>
                  <a:schemeClr val="bg1"/>
                </a:solidFill>
              </a:rPr>
              <a:t>)</a:t>
            </a:r>
          </a:p>
        </p:txBody>
      </p:sp>
    </p:spTree>
    <p:extLst>
      <p:ext uri="{BB962C8B-B14F-4D97-AF65-F5344CB8AC3E}">
        <p14:creationId xmlns:p14="http://schemas.microsoft.com/office/powerpoint/2010/main" val="66596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58C05-AB63-3B4C-0A57-0974B7C19797}"/>
            </a:ext>
          </a:extLst>
        </p:cNvPr>
        <p:cNvGrpSpPr/>
        <p:nvPr/>
      </p:nvGrpSpPr>
      <p:grpSpPr>
        <a:xfrm>
          <a:off x="0" y="0"/>
          <a:ext cx="0" cy="0"/>
          <a:chOff x="0" y="0"/>
          <a:chExt cx="0" cy="0"/>
        </a:xfrm>
      </p:grpSpPr>
      <p:sp>
        <p:nvSpPr>
          <p:cNvPr id="4" name="Rechthoek 3">
            <a:extLst>
              <a:ext uri="{FF2B5EF4-FFF2-40B4-BE49-F238E27FC236}">
                <a16:creationId xmlns:a16="http://schemas.microsoft.com/office/drawing/2014/main" id="{2F721BC9-4010-EABA-21C9-20AADC4F1DEA}"/>
              </a:ext>
            </a:extLst>
          </p:cNvPr>
          <p:cNvSpPr/>
          <p:nvPr/>
        </p:nvSpPr>
        <p:spPr>
          <a:xfrm>
            <a:off x="1322449" y="267215"/>
            <a:ext cx="3602736" cy="710945"/>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b="1" u="sng" dirty="0"/>
              <a:t>Cyclus</a:t>
            </a:r>
            <a:r>
              <a:rPr lang="nl-BE" dirty="0"/>
              <a:t> nieuwe personeelsleden:</a:t>
            </a:r>
          </a:p>
          <a:p>
            <a:r>
              <a:rPr lang="nl-BE" sz="900" dirty="0"/>
              <a:t>(6 maand niveau C, D en E)</a:t>
            </a:r>
          </a:p>
          <a:p>
            <a:r>
              <a:rPr lang="nl-BE" sz="900" dirty="0"/>
              <a:t>(12 maand niveau A en B)</a:t>
            </a:r>
          </a:p>
        </p:txBody>
      </p:sp>
      <p:sp>
        <p:nvSpPr>
          <p:cNvPr id="5" name="Rechthoek: afgeronde hoeken 4">
            <a:extLst>
              <a:ext uri="{FF2B5EF4-FFF2-40B4-BE49-F238E27FC236}">
                <a16:creationId xmlns:a16="http://schemas.microsoft.com/office/drawing/2014/main" id="{8604F3B1-7B1D-6260-553D-D3FD62FF54AB}"/>
              </a:ext>
            </a:extLst>
          </p:cNvPr>
          <p:cNvSpPr/>
          <p:nvPr/>
        </p:nvSpPr>
        <p:spPr>
          <a:xfrm>
            <a:off x="683514" y="1101852"/>
            <a:ext cx="5132070" cy="4480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u="sng" dirty="0"/>
              <a:t>Week 1</a:t>
            </a:r>
            <a:r>
              <a:rPr lang="nl-BE" sz="1400" dirty="0"/>
              <a:t>: 1 coachinggesprek</a:t>
            </a:r>
          </a:p>
        </p:txBody>
      </p:sp>
      <p:sp>
        <p:nvSpPr>
          <p:cNvPr id="7" name="Pijl: links/rechts 6">
            <a:extLst>
              <a:ext uri="{FF2B5EF4-FFF2-40B4-BE49-F238E27FC236}">
                <a16:creationId xmlns:a16="http://schemas.microsoft.com/office/drawing/2014/main" id="{F80E9B42-CFA0-A4AB-9564-6A95B191A7D4}"/>
              </a:ext>
            </a:extLst>
          </p:cNvPr>
          <p:cNvSpPr/>
          <p:nvPr/>
        </p:nvSpPr>
        <p:spPr>
          <a:xfrm rot="16200000">
            <a:off x="-378954" y="2105265"/>
            <a:ext cx="1388845" cy="630938"/>
          </a:xfrm>
          <a:prstGeom prst="leftRigh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nl-BE" sz="1200" dirty="0"/>
              <a:t>6</a:t>
            </a:r>
            <a:r>
              <a:rPr lang="nl-BE" dirty="0"/>
              <a:t> </a:t>
            </a:r>
            <a:r>
              <a:rPr lang="nl-BE" sz="1200" dirty="0"/>
              <a:t>maand</a:t>
            </a:r>
            <a:endParaRPr lang="nl-BE" dirty="0"/>
          </a:p>
        </p:txBody>
      </p:sp>
      <p:sp>
        <p:nvSpPr>
          <p:cNvPr id="8" name="Pijl: links/rechts 7">
            <a:extLst>
              <a:ext uri="{FF2B5EF4-FFF2-40B4-BE49-F238E27FC236}">
                <a16:creationId xmlns:a16="http://schemas.microsoft.com/office/drawing/2014/main" id="{9B307575-9BAF-541E-E2C3-4EE3DC656ABB}"/>
              </a:ext>
            </a:extLst>
          </p:cNvPr>
          <p:cNvSpPr/>
          <p:nvPr/>
        </p:nvSpPr>
        <p:spPr>
          <a:xfrm rot="5400000">
            <a:off x="5282516" y="2086787"/>
            <a:ext cx="1388844" cy="667895"/>
          </a:xfrm>
          <a:prstGeom prst="leftRigh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nl-BE" sz="1100" dirty="0"/>
              <a:t>12</a:t>
            </a:r>
            <a:r>
              <a:rPr lang="nl-BE" sz="1400" dirty="0"/>
              <a:t> </a:t>
            </a:r>
            <a:r>
              <a:rPr lang="nl-BE" sz="1200" dirty="0"/>
              <a:t>maand</a:t>
            </a:r>
            <a:endParaRPr lang="nl-BE" dirty="0"/>
          </a:p>
        </p:txBody>
      </p:sp>
      <p:sp>
        <p:nvSpPr>
          <p:cNvPr id="9" name="Rechthoek: afgeronde hoeken 8">
            <a:extLst>
              <a:ext uri="{FF2B5EF4-FFF2-40B4-BE49-F238E27FC236}">
                <a16:creationId xmlns:a16="http://schemas.microsoft.com/office/drawing/2014/main" id="{11E7301A-F119-81B4-4F64-754A0E9C47D3}"/>
              </a:ext>
            </a:extLst>
          </p:cNvPr>
          <p:cNvSpPr/>
          <p:nvPr/>
        </p:nvSpPr>
        <p:spPr>
          <a:xfrm>
            <a:off x="683514" y="1744218"/>
            <a:ext cx="2340864" cy="1219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Na week 1:</a:t>
            </a:r>
          </a:p>
          <a:p>
            <a:pPr marL="285750" indent="-285750">
              <a:buFont typeface="Arial" panose="020B0604020202020204" pitchFamily="34" charset="0"/>
              <a:buChar char="•"/>
            </a:pPr>
            <a:r>
              <a:rPr lang="nl-BE" sz="1400" dirty="0"/>
              <a:t>Niveau </a:t>
            </a:r>
            <a:r>
              <a:rPr lang="nl-BE" sz="1400" u="sng" dirty="0"/>
              <a:t>C, D en E</a:t>
            </a:r>
            <a:r>
              <a:rPr lang="nl-BE" sz="1400" dirty="0"/>
              <a:t>: opvolggesprek om de 3 maanden (= 2 gesprekken)</a:t>
            </a:r>
          </a:p>
        </p:txBody>
      </p:sp>
      <p:sp>
        <p:nvSpPr>
          <p:cNvPr id="10" name="Rechthoek: afgeronde hoeken 9">
            <a:extLst>
              <a:ext uri="{FF2B5EF4-FFF2-40B4-BE49-F238E27FC236}">
                <a16:creationId xmlns:a16="http://schemas.microsoft.com/office/drawing/2014/main" id="{5E99428C-B356-B30E-06FB-BC3ECC266CD4}"/>
              </a:ext>
            </a:extLst>
          </p:cNvPr>
          <p:cNvSpPr/>
          <p:nvPr/>
        </p:nvSpPr>
        <p:spPr>
          <a:xfrm>
            <a:off x="3249549" y="1762125"/>
            <a:ext cx="2340864" cy="1219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Na week 1:</a:t>
            </a:r>
          </a:p>
          <a:p>
            <a:pPr marL="285750" indent="-285750">
              <a:buFont typeface="Arial" panose="020B0604020202020204" pitchFamily="34" charset="0"/>
              <a:buChar char="•"/>
            </a:pPr>
            <a:r>
              <a:rPr lang="nl-BE" sz="1400" dirty="0"/>
              <a:t>Niveau </a:t>
            </a:r>
            <a:r>
              <a:rPr lang="nl-BE" sz="1400" u="sng" dirty="0"/>
              <a:t>A en B</a:t>
            </a:r>
            <a:r>
              <a:rPr lang="nl-BE" sz="1400" dirty="0"/>
              <a:t>: opvolggesprek om de 4 maanden (= 3 gesprekken)</a:t>
            </a:r>
          </a:p>
        </p:txBody>
      </p:sp>
      <p:sp>
        <p:nvSpPr>
          <p:cNvPr id="11" name="Rechthoek: afgeronde hoeken 10">
            <a:extLst>
              <a:ext uri="{FF2B5EF4-FFF2-40B4-BE49-F238E27FC236}">
                <a16:creationId xmlns:a16="http://schemas.microsoft.com/office/drawing/2014/main" id="{95C3A4FF-0419-056E-2C2A-3D59D848FDFE}"/>
              </a:ext>
            </a:extLst>
          </p:cNvPr>
          <p:cNvSpPr/>
          <p:nvPr/>
        </p:nvSpPr>
        <p:spPr>
          <a:xfrm>
            <a:off x="630936" y="3175635"/>
            <a:ext cx="5132070" cy="4480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u="sng" dirty="0"/>
              <a:t>evaluatieverslag</a:t>
            </a:r>
            <a:endParaRPr lang="nl-BE" sz="1400" dirty="0"/>
          </a:p>
        </p:txBody>
      </p:sp>
      <p:sp>
        <p:nvSpPr>
          <p:cNvPr id="12" name="Pijl: rechts 11">
            <a:extLst>
              <a:ext uri="{FF2B5EF4-FFF2-40B4-BE49-F238E27FC236}">
                <a16:creationId xmlns:a16="http://schemas.microsoft.com/office/drawing/2014/main" id="{FD3FF0B9-F76C-C027-6BEC-84094A062EA4}"/>
              </a:ext>
            </a:extLst>
          </p:cNvPr>
          <p:cNvSpPr/>
          <p:nvPr/>
        </p:nvSpPr>
        <p:spPr>
          <a:xfrm rot="3043893">
            <a:off x="2983707" y="3764956"/>
            <a:ext cx="426527" cy="23443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13" name="Pijl: rechts 12">
            <a:extLst>
              <a:ext uri="{FF2B5EF4-FFF2-40B4-BE49-F238E27FC236}">
                <a16:creationId xmlns:a16="http://schemas.microsoft.com/office/drawing/2014/main" id="{5F5E7F57-1183-A04D-31BA-E8B4150F7A45}"/>
              </a:ext>
            </a:extLst>
          </p:cNvPr>
          <p:cNvSpPr/>
          <p:nvPr/>
        </p:nvSpPr>
        <p:spPr>
          <a:xfrm rot="7390138">
            <a:off x="2411153" y="3761611"/>
            <a:ext cx="426527" cy="234436"/>
          </a:xfrm>
          <a:prstGeom prst="rightArrow">
            <a:avLst/>
          </a:prstGeom>
          <a:solidFill>
            <a:srgbClr val="FF000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14" name="Rechthoek: afgeronde hoeken 13">
            <a:extLst>
              <a:ext uri="{FF2B5EF4-FFF2-40B4-BE49-F238E27FC236}">
                <a16:creationId xmlns:a16="http://schemas.microsoft.com/office/drawing/2014/main" id="{CB8DF4EC-C039-F0B6-40CC-1EC01C7CAE56}"/>
              </a:ext>
            </a:extLst>
          </p:cNvPr>
          <p:cNvSpPr/>
          <p:nvPr/>
        </p:nvSpPr>
        <p:spPr>
          <a:xfrm>
            <a:off x="914400" y="4121475"/>
            <a:ext cx="1746504" cy="1085606"/>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Ongunstig</a:t>
            </a:r>
            <a:r>
              <a:rPr lang="nl-BE" sz="1400" dirty="0"/>
              <a:t>: </a:t>
            </a:r>
          </a:p>
          <a:p>
            <a:r>
              <a:rPr lang="nl-BE" sz="1200" dirty="0"/>
              <a:t>beëindiging arbeidsovereenkomst/tewerkstelling</a:t>
            </a:r>
          </a:p>
        </p:txBody>
      </p:sp>
      <p:sp>
        <p:nvSpPr>
          <p:cNvPr id="15" name="Rechthoek: afgeronde hoeken 14">
            <a:extLst>
              <a:ext uri="{FF2B5EF4-FFF2-40B4-BE49-F238E27FC236}">
                <a16:creationId xmlns:a16="http://schemas.microsoft.com/office/drawing/2014/main" id="{933A1B73-9BF7-E46A-D682-9B2176975FB7}"/>
              </a:ext>
            </a:extLst>
          </p:cNvPr>
          <p:cNvSpPr/>
          <p:nvPr/>
        </p:nvSpPr>
        <p:spPr>
          <a:xfrm>
            <a:off x="3003415" y="4121474"/>
            <a:ext cx="1746504" cy="1127943"/>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r>
              <a:rPr lang="nl-BE" sz="1400" u="sng" dirty="0"/>
              <a:t>Gunstig</a:t>
            </a:r>
            <a:r>
              <a:rPr lang="nl-BE" sz="1400" dirty="0"/>
              <a:t>: </a:t>
            </a:r>
          </a:p>
          <a:p>
            <a:r>
              <a:rPr lang="nl-BE" sz="1200" dirty="0"/>
              <a:t>Vervolg gewone cyclus informele en formele feedback</a:t>
            </a:r>
          </a:p>
        </p:txBody>
      </p:sp>
      <p:sp>
        <p:nvSpPr>
          <p:cNvPr id="16" name="Rechthoek: afgeronde hoeken 15">
            <a:extLst>
              <a:ext uri="{FF2B5EF4-FFF2-40B4-BE49-F238E27FC236}">
                <a16:creationId xmlns:a16="http://schemas.microsoft.com/office/drawing/2014/main" id="{E111372E-B657-6267-2168-8DC550D88DC5}"/>
              </a:ext>
            </a:extLst>
          </p:cNvPr>
          <p:cNvSpPr/>
          <p:nvPr/>
        </p:nvSpPr>
        <p:spPr>
          <a:xfrm>
            <a:off x="736091" y="5357867"/>
            <a:ext cx="2103122" cy="108560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200" i="1" u="sng" dirty="0"/>
              <a:t>Afwijking:</a:t>
            </a:r>
            <a:r>
              <a:rPr lang="nl-BE" sz="1200" i="1" dirty="0"/>
              <a:t> zware fouten of beroepsonbekwaamheid of herhaaldelijk lichte fouten: vervroegde beëindiging mogelijk!</a:t>
            </a:r>
          </a:p>
        </p:txBody>
      </p:sp>
      <p:sp>
        <p:nvSpPr>
          <p:cNvPr id="17" name="Rechthoek 16">
            <a:extLst>
              <a:ext uri="{FF2B5EF4-FFF2-40B4-BE49-F238E27FC236}">
                <a16:creationId xmlns:a16="http://schemas.microsoft.com/office/drawing/2014/main" id="{8ACE4103-5A9F-D97A-1202-F071CF261ED7}"/>
              </a:ext>
            </a:extLst>
          </p:cNvPr>
          <p:cNvSpPr/>
          <p:nvPr/>
        </p:nvSpPr>
        <p:spPr>
          <a:xfrm>
            <a:off x="7905750" y="275790"/>
            <a:ext cx="3602736" cy="710945"/>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b="1" u="sng" dirty="0"/>
              <a:t>Cyclus</a:t>
            </a:r>
            <a:r>
              <a:rPr lang="nl-BE" dirty="0"/>
              <a:t> formele (en informele) feedback </a:t>
            </a:r>
            <a:r>
              <a:rPr lang="nl-BE" sz="900" dirty="0"/>
              <a:t>(doorheen de loopbaan)</a:t>
            </a:r>
            <a:endParaRPr lang="nl-BE" dirty="0"/>
          </a:p>
        </p:txBody>
      </p:sp>
      <p:sp>
        <p:nvSpPr>
          <p:cNvPr id="18" name="Rechthoek: afgeronde hoeken 17">
            <a:extLst>
              <a:ext uri="{FF2B5EF4-FFF2-40B4-BE49-F238E27FC236}">
                <a16:creationId xmlns:a16="http://schemas.microsoft.com/office/drawing/2014/main" id="{E5CF76BF-40AD-D055-1429-BED787B44FB8}"/>
              </a:ext>
            </a:extLst>
          </p:cNvPr>
          <p:cNvSpPr/>
          <p:nvPr/>
        </p:nvSpPr>
        <p:spPr>
          <a:xfrm>
            <a:off x="6931533" y="1101852"/>
            <a:ext cx="5132070" cy="4480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u="sng" dirty="0"/>
              <a:t>Formele feedback:</a:t>
            </a:r>
            <a:r>
              <a:rPr lang="nl-BE" sz="1400" dirty="0"/>
              <a:t> 1 feedbackgesprek per jaar. Dit kan aangevuld worden met informele feedback.</a:t>
            </a:r>
          </a:p>
        </p:txBody>
      </p:sp>
      <p:sp>
        <p:nvSpPr>
          <p:cNvPr id="22" name="Vrije vorm: vorm 21">
            <a:extLst>
              <a:ext uri="{FF2B5EF4-FFF2-40B4-BE49-F238E27FC236}">
                <a16:creationId xmlns:a16="http://schemas.microsoft.com/office/drawing/2014/main" id="{31DA476E-52CA-17DE-89B2-6534567FEE1E}"/>
              </a:ext>
            </a:extLst>
          </p:cNvPr>
          <p:cNvSpPr/>
          <p:nvPr/>
        </p:nvSpPr>
        <p:spPr>
          <a:xfrm>
            <a:off x="4180617" y="267215"/>
            <a:ext cx="3611880" cy="6083528"/>
          </a:xfrm>
          <a:custGeom>
            <a:avLst/>
            <a:gdLst>
              <a:gd name="connsiteX0" fmla="*/ 0 w 3611880"/>
              <a:gd name="connsiteY0" fmla="*/ 5035967 h 6083528"/>
              <a:gd name="connsiteX1" fmla="*/ 2212848 w 3611880"/>
              <a:gd name="connsiteY1" fmla="*/ 5758343 h 6083528"/>
              <a:gd name="connsiteX2" fmla="*/ 2340864 w 3611880"/>
              <a:gd name="connsiteY2" fmla="*/ 409103 h 6083528"/>
              <a:gd name="connsiteX3" fmla="*/ 3611880 w 3611880"/>
              <a:gd name="connsiteY3" fmla="*/ 427391 h 6083528"/>
            </a:gdLst>
            <a:ahLst/>
            <a:cxnLst>
              <a:cxn ang="0">
                <a:pos x="connsiteX0" y="connsiteY0"/>
              </a:cxn>
              <a:cxn ang="0">
                <a:pos x="connsiteX1" y="connsiteY1"/>
              </a:cxn>
              <a:cxn ang="0">
                <a:pos x="connsiteX2" y="connsiteY2"/>
              </a:cxn>
              <a:cxn ang="0">
                <a:pos x="connsiteX3" y="connsiteY3"/>
              </a:cxn>
            </a:cxnLst>
            <a:rect l="l" t="t" r="r" b="b"/>
            <a:pathLst>
              <a:path w="3611880" h="6083528">
                <a:moveTo>
                  <a:pt x="0" y="5035967"/>
                </a:moveTo>
                <a:cubicBezTo>
                  <a:pt x="911352" y="5782727"/>
                  <a:pt x="1822704" y="6529487"/>
                  <a:pt x="2212848" y="5758343"/>
                </a:cubicBezTo>
                <a:cubicBezTo>
                  <a:pt x="2602992" y="4987199"/>
                  <a:pt x="2107692" y="1297595"/>
                  <a:pt x="2340864" y="409103"/>
                </a:cubicBezTo>
                <a:cubicBezTo>
                  <a:pt x="2574036" y="-479389"/>
                  <a:pt x="3393948" y="343571"/>
                  <a:pt x="3611880" y="427391"/>
                </a:cubicBezTo>
              </a:path>
            </a:pathLst>
          </a:cu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nl-BE" b="1">
              <a:ln w="22225">
                <a:solidFill>
                  <a:schemeClr val="accent2"/>
                </a:solidFill>
                <a:prstDash val="solid"/>
              </a:ln>
              <a:solidFill>
                <a:schemeClr val="accent2">
                  <a:lumMod val="40000"/>
                  <a:lumOff val="60000"/>
                </a:schemeClr>
              </a:solidFill>
            </a:endParaRPr>
          </a:p>
        </p:txBody>
      </p:sp>
      <p:sp>
        <p:nvSpPr>
          <p:cNvPr id="23" name="Pijl: rechts 22">
            <a:extLst>
              <a:ext uri="{FF2B5EF4-FFF2-40B4-BE49-F238E27FC236}">
                <a16:creationId xmlns:a16="http://schemas.microsoft.com/office/drawing/2014/main" id="{4FC13ABA-EC82-34B7-38C1-D65895251505}"/>
              </a:ext>
            </a:extLst>
          </p:cNvPr>
          <p:cNvSpPr/>
          <p:nvPr/>
        </p:nvSpPr>
        <p:spPr>
          <a:xfrm rot="7390138">
            <a:off x="9602279" y="1729101"/>
            <a:ext cx="426527" cy="234436"/>
          </a:xfrm>
          <a:prstGeom prst="rightArrow">
            <a:avLst/>
          </a:prstGeom>
          <a:solidFill>
            <a:srgbClr val="FF000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24" name="Pijl: rechts 23">
            <a:extLst>
              <a:ext uri="{FF2B5EF4-FFF2-40B4-BE49-F238E27FC236}">
                <a16:creationId xmlns:a16="http://schemas.microsoft.com/office/drawing/2014/main" id="{57CB89EB-D61E-950F-F4D8-F70301A81B6F}"/>
              </a:ext>
            </a:extLst>
          </p:cNvPr>
          <p:cNvSpPr/>
          <p:nvPr/>
        </p:nvSpPr>
        <p:spPr>
          <a:xfrm rot="3043893">
            <a:off x="10699894" y="1737884"/>
            <a:ext cx="426527" cy="23443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25" name="Rechthoek: afgeronde hoeken 24">
            <a:extLst>
              <a:ext uri="{FF2B5EF4-FFF2-40B4-BE49-F238E27FC236}">
                <a16:creationId xmlns:a16="http://schemas.microsoft.com/office/drawing/2014/main" id="{50CE889B-740A-18FE-3D31-CD9AA86B19EF}"/>
              </a:ext>
            </a:extLst>
          </p:cNvPr>
          <p:cNvSpPr/>
          <p:nvPr/>
        </p:nvSpPr>
        <p:spPr>
          <a:xfrm>
            <a:off x="8351806" y="2044513"/>
            <a:ext cx="2255233" cy="633992"/>
          </a:xfrm>
          <a:prstGeom prst="round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sz="1400" u="sng" dirty="0"/>
              <a:t>Ongunstig</a:t>
            </a:r>
            <a:r>
              <a:rPr lang="nl-BE" sz="1400" dirty="0"/>
              <a:t>: </a:t>
            </a:r>
            <a:r>
              <a:rPr lang="nl-BE" sz="1200" b="1" dirty="0"/>
              <a:t>Knipperlicht/</a:t>
            </a:r>
            <a:r>
              <a:rPr lang="nl-BE" sz="1200" b="1" u="sng" dirty="0"/>
              <a:t>evaluatiecyclus </a:t>
            </a:r>
            <a:r>
              <a:rPr lang="nl-BE" sz="900" dirty="0"/>
              <a:t>(min. 6 en max. 9 maand)</a:t>
            </a:r>
            <a:endParaRPr lang="nl-BE" sz="1200" dirty="0"/>
          </a:p>
        </p:txBody>
      </p:sp>
      <p:sp>
        <p:nvSpPr>
          <p:cNvPr id="26" name="Pijl: links/rechts 25">
            <a:extLst>
              <a:ext uri="{FF2B5EF4-FFF2-40B4-BE49-F238E27FC236}">
                <a16:creationId xmlns:a16="http://schemas.microsoft.com/office/drawing/2014/main" id="{80E6B2E5-E458-F910-C9D0-0E2BC6F74FCB}"/>
              </a:ext>
            </a:extLst>
          </p:cNvPr>
          <p:cNvSpPr/>
          <p:nvPr/>
        </p:nvSpPr>
        <p:spPr>
          <a:xfrm rot="5400000">
            <a:off x="5338403" y="3776870"/>
            <a:ext cx="3643752" cy="440142"/>
          </a:xfrm>
          <a:prstGeom prst="leftRigh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nl-BE" sz="1100" dirty="0"/>
              <a:t>Min. 6 en max 9 maand</a:t>
            </a:r>
            <a:endParaRPr lang="nl-BE" dirty="0"/>
          </a:p>
        </p:txBody>
      </p:sp>
      <p:sp>
        <p:nvSpPr>
          <p:cNvPr id="27" name="Rechthoek: afgeronde hoeken 26">
            <a:extLst>
              <a:ext uri="{FF2B5EF4-FFF2-40B4-BE49-F238E27FC236}">
                <a16:creationId xmlns:a16="http://schemas.microsoft.com/office/drawing/2014/main" id="{604C25AE-9249-1768-0BEA-6D6F3B894A5A}"/>
              </a:ext>
            </a:extLst>
          </p:cNvPr>
          <p:cNvSpPr/>
          <p:nvPr/>
        </p:nvSpPr>
        <p:spPr>
          <a:xfrm>
            <a:off x="10724769" y="2238483"/>
            <a:ext cx="1129662" cy="382886"/>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r>
              <a:rPr lang="nl-BE" sz="1400" u="sng" dirty="0"/>
              <a:t>Gunstig</a:t>
            </a:r>
            <a:r>
              <a:rPr lang="nl-BE" sz="1400" dirty="0"/>
              <a:t>: /</a:t>
            </a:r>
            <a:endParaRPr lang="nl-BE" sz="1200" dirty="0"/>
          </a:p>
        </p:txBody>
      </p:sp>
      <p:sp>
        <p:nvSpPr>
          <p:cNvPr id="28" name="Rechthoek: afgeronde hoeken 27">
            <a:extLst>
              <a:ext uri="{FF2B5EF4-FFF2-40B4-BE49-F238E27FC236}">
                <a16:creationId xmlns:a16="http://schemas.microsoft.com/office/drawing/2014/main" id="{7BA4268B-9C70-D67A-C9C2-BC713DBD1912}"/>
              </a:ext>
            </a:extLst>
          </p:cNvPr>
          <p:cNvSpPr/>
          <p:nvPr/>
        </p:nvSpPr>
        <p:spPr>
          <a:xfrm>
            <a:off x="164592" y="155448"/>
            <a:ext cx="941832" cy="448056"/>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nl-BE" dirty="0"/>
              <a:t>Huidig</a:t>
            </a:r>
          </a:p>
        </p:txBody>
      </p:sp>
      <p:sp>
        <p:nvSpPr>
          <p:cNvPr id="29" name="Rechthoek: afgeronde hoeken 28">
            <a:extLst>
              <a:ext uri="{FF2B5EF4-FFF2-40B4-BE49-F238E27FC236}">
                <a16:creationId xmlns:a16="http://schemas.microsoft.com/office/drawing/2014/main" id="{B29D4283-02FB-F6B9-CE77-98F09BFF57FB}"/>
              </a:ext>
            </a:extLst>
          </p:cNvPr>
          <p:cNvSpPr/>
          <p:nvPr/>
        </p:nvSpPr>
        <p:spPr>
          <a:xfrm>
            <a:off x="8351805" y="2732271"/>
            <a:ext cx="2255233" cy="3828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dirty="0"/>
              <a:t>1 coachinggesprek</a:t>
            </a:r>
          </a:p>
        </p:txBody>
      </p:sp>
      <p:sp>
        <p:nvSpPr>
          <p:cNvPr id="30" name="Rechthoek: afgeronde hoeken 29">
            <a:extLst>
              <a:ext uri="{FF2B5EF4-FFF2-40B4-BE49-F238E27FC236}">
                <a16:creationId xmlns:a16="http://schemas.microsoft.com/office/drawing/2014/main" id="{3D17A2B9-FE89-CD38-37AE-3673D58D6E72}"/>
              </a:ext>
            </a:extLst>
          </p:cNvPr>
          <p:cNvSpPr/>
          <p:nvPr/>
        </p:nvSpPr>
        <p:spPr>
          <a:xfrm>
            <a:off x="8351804" y="3235203"/>
            <a:ext cx="2298861" cy="3828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dirty="0"/>
              <a:t>Opvolggesprek (minstens om de 3 maanden)</a:t>
            </a:r>
          </a:p>
        </p:txBody>
      </p:sp>
      <p:sp>
        <p:nvSpPr>
          <p:cNvPr id="31" name="Pijl: rechts 30">
            <a:extLst>
              <a:ext uri="{FF2B5EF4-FFF2-40B4-BE49-F238E27FC236}">
                <a16:creationId xmlns:a16="http://schemas.microsoft.com/office/drawing/2014/main" id="{8321ECCE-9151-E85F-B0A5-731B3A4471A9}"/>
              </a:ext>
            </a:extLst>
          </p:cNvPr>
          <p:cNvSpPr/>
          <p:nvPr/>
        </p:nvSpPr>
        <p:spPr>
          <a:xfrm rot="7390138">
            <a:off x="8785593" y="3778294"/>
            <a:ext cx="426527" cy="234436"/>
          </a:xfrm>
          <a:prstGeom prst="rightArrow">
            <a:avLst/>
          </a:prstGeom>
          <a:solidFill>
            <a:srgbClr val="FF000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32" name="Rechthoek: afgeronde hoeken 31">
            <a:extLst>
              <a:ext uri="{FF2B5EF4-FFF2-40B4-BE49-F238E27FC236}">
                <a16:creationId xmlns:a16="http://schemas.microsoft.com/office/drawing/2014/main" id="{64199CD8-76AA-9FC4-D58D-71903E2ABEEC}"/>
              </a:ext>
            </a:extLst>
          </p:cNvPr>
          <p:cNvSpPr/>
          <p:nvPr/>
        </p:nvSpPr>
        <p:spPr>
          <a:xfrm>
            <a:off x="7370446" y="4172935"/>
            <a:ext cx="1962716" cy="1583211"/>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3 ongunstige gesprekken binnen 6 maanden:</a:t>
            </a:r>
          </a:p>
          <a:p>
            <a:r>
              <a:rPr lang="nl-BE" sz="1200" dirty="0"/>
              <a:t>Beëindiging arbeidsovereenkomst</a:t>
            </a:r>
          </a:p>
          <a:p>
            <a:r>
              <a:rPr lang="nl-BE" sz="1200" dirty="0"/>
              <a:t>/tewerkstelling </a:t>
            </a:r>
          </a:p>
          <a:p>
            <a:r>
              <a:rPr lang="nl-BE" sz="1200" dirty="0"/>
              <a:t>of herplaatsing</a:t>
            </a:r>
          </a:p>
        </p:txBody>
      </p:sp>
      <p:sp>
        <p:nvSpPr>
          <p:cNvPr id="33" name="Pijl: rechts 32">
            <a:extLst>
              <a:ext uri="{FF2B5EF4-FFF2-40B4-BE49-F238E27FC236}">
                <a16:creationId xmlns:a16="http://schemas.microsoft.com/office/drawing/2014/main" id="{F39CBF69-BFB5-6314-3531-EF1C7DF26D50}"/>
              </a:ext>
            </a:extLst>
          </p:cNvPr>
          <p:cNvSpPr/>
          <p:nvPr/>
        </p:nvSpPr>
        <p:spPr>
          <a:xfrm rot="3043893">
            <a:off x="9510040" y="3779547"/>
            <a:ext cx="426527" cy="23443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35" name="Rechthoek: afgeronde hoeken 34">
            <a:extLst>
              <a:ext uri="{FF2B5EF4-FFF2-40B4-BE49-F238E27FC236}">
                <a16:creationId xmlns:a16="http://schemas.microsoft.com/office/drawing/2014/main" id="{C699E846-F507-96AE-AEA8-030849A1A9A6}"/>
              </a:ext>
            </a:extLst>
          </p:cNvPr>
          <p:cNvSpPr/>
          <p:nvPr/>
        </p:nvSpPr>
        <p:spPr>
          <a:xfrm>
            <a:off x="9600745" y="4136065"/>
            <a:ext cx="1741431" cy="1583211"/>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r>
              <a:rPr lang="nl-BE" sz="1400" u="sng" dirty="0"/>
              <a:t>Gunstig</a:t>
            </a:r>
            <a:r>
              <a:rPr lang="nl-BE" sz="1400" dirty="0"/>
              <a:t>: </a:t>
            </a:r>
          </a:p>
          <a:p>
            <a:r>
              <a:rPr lang="nl-BE" sz="1200" dirty="0"/>
              <a:t>einde knipperlicht</a:t>
            </a:r>
          </a:p>
          <a:p>
            <a:r>
              <a:rPr lang="nl-BE" sz="1200" dirty="0"/>
              <a:t>/evaluatiecyclus. </a:t>
            </a:r>
          </a:p>
          <a:p>
            <a:endParaRPr lang="nl-BE" sz="1200" dirty="0"/>
          </a:p>
          <a:p>
            <a:r>
              <a:rPr lang="nl-BE" sz="1200" dirty="0"/>
              <a:t>Terug naar gewone cyclus informele en formele feedback</a:t>
            </a:r>
            <a:endParaRPr lang="nl-BE" sz="1100" dirty="0"/>
          </a:p>
        </p:txBody>
      </p:sp>
      <p:sp>
        <p:nvSpPr>
          <p:cNvPr id="2" name="Vrije vorm: vorm 1">
            <a:extLst>
              <a:ext uri="{FF2B5EF4-FFF2-40B4-BE49-F238E27FC236}">
                <a16:creationId xmlns:a16="http://schemas.microsoft.com/office/drawing/2014/main" id="{227D2B26-39E3-A565-FC80-1A4507574CF8}"/>
              </a:ext>
            </a:extLst>
          </p:cNvPr>
          <p:cNvSpPr/>
          <p:nvPr/>
        </p:nvSpPr>
        <p:spPr>
          <a:xfrm>
            <a:off x="10479024" y="250104"/>
            <a:ext cx="1646734" cy="6031932"/>
          </a:xfrm>
          <a:custGeom>
            <a:avLst/>
            <a:gdLst>
              <a:gd name="connsiteX0" fmla="*/ 0 w 1646734"/>
              <a:gd name="connsiteY0" fmla="*/ 5483184 h 6031932"/>
              <a:gd name="connsiteX1" fmla="*/ 1435608 w 1646734"/>
              <a:gd name="connsiteY1" fmla="*/ 5556336 h 6031932"/>
              <a:gd name="connsiteX2" fmla="*/ 1600200 w 1646734"/>
              <a:gd name="connsiteY2" fmla="*/ 371688 h 6031932"/>
              <a:gd name="connsiteX3" fmla="*/ 1051560 w 1646734"/>
              <a:gd name="connsiteY3" fmla="*/ 453984 h 6031932"/>
            </a:gdLst>
            <a:ahLst/>
            <a:cxnLst>
              <a:cxn ang="0">
                <a:pos x="connsiteX0" y="connsiteY0"/>
              </a:cxn>
              <a:cxn ang="0">
                <a:pos x="connsiteX1" y="connsiteY1"/>
              </a:cxn>
              <a:cxn ang="0">
                <a:pos x="connsiteX2" y="connsiteY2"/>
              </a:cxn>
              <a:cxn ang="0">
                <a:pos x="connsiteX3" y="connsiteY3"/>
              </a:cxn>
            </a:cxnLst>
            <a:rect l="l" t="t" r="r" b="b"/>
            <a:pathLst>
              <a:path w="1646734" h="6031932">
                <a:moveTo>
                  <a:pt x="0" y="5483184"/>
                </a:moveTo>
                <a:cubicBezTo>
                  <a:pt x="584454" y="5945718"/>
                  <a:pt x="1168908" y="6408252"/>
                  <a:pt x="1435608" y="5556336"/>
                </a:cubicBezTo>
                <a:cubicBezTo>
                  <a:pt x="1702308" y="4704420"/>
                  <a:pt x="1664208" y="1222080"/>
                  <a:pt x="1600200" y="371688"/>
                </a:cubicBezTo>
                <a:cubicBezTo>
                  <a:pt x="1536192" y="-478704"/>
                  <a:pt x="1258824" y="386928"/>
                  <a:pt x="1051560" y="453984"/>
                </a:cubicBezTo>
              </a:path>
            </a:pathLst>
          </a:cu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nl-BE"/>
          </a:p>
        </p:txBody>
      </p:sp>
    </p:spTree>
    <p:extLst>
      <p:ext uri="{BB962C8B-B14F-4D97-AF65-F5344CB8AC3E}">
        <p14:creationId xmlns:p14="http://schemas.microsoft.com/office/powerpoint/2010/main" val="4554271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EB940-3C2E-CD4A-5AA6-226C135F49A4}"/>
            </a:ext>
          </a:extLst>
        </p:cNvPr>
        <p:cNvGrpSpPr/>
        <p:nvPr/>
      </p:nvGrpSpPr>
      <p:grpSpPr>
        <a:xfrm>
          <a:off x="0" y="0"/>
          <a:ext cx="0" cy="0"/>
          <a:chOff x="0" y="0"/>
          <a:chExt cx="0" cy="0"/>
        </a:xfrm>
      </p:grpSpPr>
      <p:sp>
        <p:nvSpPr>
          <p:cNvPr id="4" name="Rechthoek 3">
            <a:extLst>
              <a:ext uri="{FF2B5EF4-FFF2-40B4-BE49-F238E27FC236}">
                <a16:creationId xmlns:a16="http://schemas.microsoft.com/office/drawing/2014/main" id="{5CD37784-B741-7172-5DC0-757281DA2BD0}"/>
              </a:ext>
            </a:extLst>
          </p:cNvPr>
          <p:cNvSpPr/>
          <p:nvPr/>
        </p:nvSpPr>
        <p:spPr>
          <a:xfrm>
            <a:off x="1322449" y="267215"/>
            <a:ext cx="3602736" cy="710945"/>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b="1" u="sng" dirty="0"/>
              <a:t>Cyclus</a:t>
            </a:r>
            <a:r>
              <a:rPr lang="nl-BE" dirty="0"/>
              <a:t> inloopperiode (nieuwe personeelsleden)</a:t>
            </a:r>
          </a:p>
          <a:p>
            <a:r>
              <a:rPr lang="nl-BE" sz="900" dirty="0"/>
              <a:t>(6 maand, ongeacht niveau)</a:t>
            </a:r>
          </a:p>
        </p:txBody>
      </p:sp>
      <p:sp>
        <p:nvSpPr>
          <p:cNvPr id="5" name="Rechthoek: afgeronde hoeken 4">
            <a:extLst>
              <a:ext uri="{FF2B5EF4-FFF2-40B4-BE49-F238E27FC236}">
                <a16:creationId xmlns:a16="http://schemas.microsoft.com/office/drawing/2014/main" id="{06704C83-CD5F-70F1-460E-609FA08EB72E}"/>
              </a:ext>
            </a:extLst>
          </p:cNvPr>
          <p:cNvSpPr/>
          <p:nvPr/>
        </p:nvSpPr>
        <p:spPr>
          <a:xfrm>
            <a:off x="683514" y="1066898"/>
            <a:ext cx="5132070" cy="4480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u="sng" dirty="0"/>
              <a:t>Week 1</a:t>
            </a:r>
            <a:r>
              <a:rPr lang="nl-BE" sz="1400" dirty="0"/>
              <a:t>: 1 coachinggesprek</a:t>
            </a:r>
          </a:p>
        </p:txBody>
      </p:sp>
      <p:sp>
        <p:nvSpPr>
          <p:cNvPr id="9" name="Rechthoek: afgeronde hoeken 8">
            <a:extLst>
              <a:ext uri="{FF2B5EF4-FFF2-40B4-BE49-F238E27FC236}">
                <a16:creationId xmlns:a16="http://schemas.microsoft.com/office/drawing/2014/main" id="{4C1346C5-95A1-5E96-D287-B1AFBB41AAC9}"/>
              </a:ext>
            </a:extLst>
          </p:cNvPr>
          <p:cNvSpPr/>
          <p:nvPr/>
        </p:nvSpPr>
        <p:spPr>
          <a:xfrm>
            <a:off x="650179" y="1589233"/>
            <a:ext cx="5165405" cy="56007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Na 3 maanden </a:t>
            </a:r>
            <a:r>
              <a:rPr lang="nl-BE" sz="1400" dirty="0"/>
              <a:t>(= de helft van de inloopperiode):</a:t>
            </a:r>
          </a:p>
          <a:p>
            <a:pPr marL="285750" indent="-285750">
              <a:buFont typeface="Arial" panose="020B0604020202020204" pitchFamily="34" charset="0"/>
              <a:buChar char="•"/>
            </a:pPr>
            <a:r>
              <a:rPr lang="nl-BE" sz="1400" dirty="0"/>
              <a:t>Tussentijds (evaluatie)gesprek</a:t>
            </a:r>
          </a:p>
        </p:txBody>
      </p:sp>
      <p:sp>
        <p:nvSpPr>
          <p:cNvPr id="12" name="Pijl: rechts 11">
            <a:extLst>
              <a:ext uri="{FF2B5EF4-FFF2-40B4-BE49-F238E27FC236}">
                <a16:creationId xmlns:a16="http://schemas.microsoft.com/office/drawing/2014/main" id="{A4F1B45E-A961-3329-9ADA-731ECD4D899A}"/>
              </a:ext>
            </a:extLst>
          </p:cNvPr>
          <p:cNvSpPr/>
          <p:nvPr/>
        </p:nvSpPr>
        <p:spPr>
          <a:xfrm rot="3043893">
            <a:off x="3007065" y="2334047"/>
            <a:ext cx="426527" cy="23443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13" name="Pijl: rechts 12">
            <a:extLst>
              <a:ext uri="{FF2B5EF4-FFF2-40B4-BE49-F238E27FC236}">
                <a16:creationId xmlns:a16="http://schemas.microsoft.com/office/drawing/2014/main" id="{23345F03-6817-05E2-F424-82203DDBC938}"/>
              </a:ext>
            </a:extLst>
          </p:cNvPr>
          <p:cNvSpPr/>
          <p:nvPr/>
        </p:nvSpPr>
        <p:spPr>
          <a:xfrm rot="7390138">
            <a:off x="2262282" y="2312708"/>
            <a:ext cx="426527" cy="234436"/>
          </a:xfrm>
          <a:prstGeom prst="rightArrow">
            <a:avLst/>
          </a:prstGeom>
          <a:solidFill>
            <a:srgbClr val="FF000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14" name="Rechthoek: afgeronde hoeken 13">
            <a:extLst>
              <a:ext uri="{FF2B5EF4-FFF2-40B4-BE49-F238E27FC236}">
                <a16:creationId xmlns:a16="http://schemas.microsoft.com/office/drawing/2014/main" id="{41D152BF-CE8F-A6FE-AB41-ABA4C6688840}"/>
              </a:ext>
            </a:extLst>
          </p:cNvPr>
          <p:cNvSpPr/>
          <p:nvPr/>
        </p:nvSpPr>
        <p:spPr>
          <a:xfrm>
            <a:off x="959020" y="2690565"/>
            <a:ext cx="1746504" cy="923538"/>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Ongunstig</a:t>
            </a:r>
            <a:r>
              <a:rPr lang="nl-BE" sz="1400" dirty="0"/>
              <a:t>: </a:t>
            </a:r>
          </a:p>
          <a:p>
            <a:r>
              <a:rPr lang="nl-BE" sz="1200" dirty="0"/>
              <a:t>beëindiging arbeidsovereenkomst/tewerkstelling</a:t>
            </a:r>
          </a:p>
        </p:txBody>
      </p:sp>
      <p:sp>
        <p:nvSpPr>
          <p:cNvPr id="17" name="Rechthoek 16">
            <a:extLst>
              <a:ext uri="{FF2B5EF4-FFF2-40B4-BE49-F238E27FC236}">
                <a16:creationId xmlns:a16="http://schemas.microsoft.com/office/drawing/2014/main" id="{AD681A4D-25A3-8CC6-9192-BCCC3BE2D06A}"/>
              </a:ext>
            </a:extLst>
          </p:cNvPr>
          <p:cNvSpPr/>
          <p:nvPr/>
        </p:nvSpPr>
        <p:spPr>
          <a:xfrm>
            <a:off x="7905750" y="275790"/>
            <a:ext cx="3602736" cy="710945"/>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b="1" u="sng" dirty="0"/>
              <a:t>Cyclus feedback tijdens de loopbaan </a:t>
            </a:r>
            <a:r>
              <a:rPr lang="nl-BE" sz="900" dirty="0"/>
              <a:t>(doorheen de loopbaan)</a:t>
            </a:r>
            <a:endParaRPr lang="nl-BE" dirty="0"/>
          </a:p>
        </p:txBody>
      </p:sp>
      <p:sp>
        <p:nvSpPr>
          <p:cNvPr id="18" name="Rechthoek: afgeronde hoeken 17">
            <a:extLst>
              <a:ext uri="{FF2B5EF4-FFF2-40B4-BE49-F238E27FC236}">
                <a16:creationId xmlns:a16="http://schemas.microsoft.com/office/drawing/2014/main" id="{14DA89BC-D2B9-59A4-6DE9-73171E0225B3}"/>
              </a:ext>
            </a:extLst>
          </p:cNvPr>
          <p:cNvSpPr/>
          <p:nvPr/>
        </p:nvSpPr>
        <p:spPr>
          <a:xfrm>
            <a:off x="7388351" y="1101852"/>
            <a:ext cx="4361689" cy="4480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u="sng" dirty="0"/>
              <a:t>Formele feedback:</a:t>
            </a:r>
            <a:r>
              <a:rPr lang="nl-BE" sz="1400" dirty="0"/>
              <a:t> 1 feedbackgesprek per jaar. </a:t>
            </a:r>
          </a:p>
        </p:txBody>
      </p:sp>
      <p:sp>
        <p:nvSpPr>
          <p:cNvPr id="22" name="Vrije vorm: vorm 21">
            <a:extLst>
              <a:ext uri="{FF2B5EF4-FFF2-40B4-BE49-F238E27FC236}">
                <a16:creationId xmlns:a16="http://schemas.microsoft.com/office/drawing/2014/main" id="{73045FDD-CA2D-4A11-C5DC-36B4C358B415}"/>
              </a:ext>
            </a:extLst>
          </p:cNvPr>
          <p:cNvSpPr/>
          <p:nvPr/>
        </p:nvSpPr>
        <p:spPr>
          <a:xfrm>
            <a:off x="4180617" y="267215"/>
            <a:ext cx="3611880" cy="6083528"/>
          </a:xfrm>
          <a:custGeom>
            <a:avLst/>
            <a:gdLst>
              <a:gd name="connsiteX0" fmla="*/ 0 w 3611880"/>
              <a:gd name="connsiteY0" fmla="*/ 5035967 h 6083528"/>
              <a:gd name="connsiteX1" fmla="*/ 2212848 w 3611880"/>
              <a:gd name="connsiteY1" fmla="*/ 5758343 h 6083528"/>
              <a:gd name="connsiteX2" fmla="*/ 2340864 w 3611880"/>
              <a:gd name="connsiteY2" fmla="*/ 409103 h 6083528"/>
              <a:gd name="connsiteX3" fmla="*/ 3611880 w 3611880"/>
              <a:gd name="connsiteY3" fmla="*/ 427391 h 6083528"/>
            </a:gdLst>
            <a:ahLst/>
            <a:cxnLst>
              <a:cxn ang="0">
                <a:pos x="connsiteX0" y="connsiteY0"/>
              </a:cxn>
              <a:cxn ang="0">
                <a:pos x="connsiteX1" y="connsiteY1"/>
              </a:cxn>
              <a:cxn ang="0">
                <a:pos x="connsiteX2" y="connsiteY2"/>
              </a:cxn>
              <a:cxn ang="0">
                <a:pos x="connsiteX3" y="connsiteY3"/>
              </a:cxn>
            </a:cxnLst>
            <a:rect l="l" t="t" r="r" b="b"/>
            <a:pathLst>
              <a:path w="3611880" h="6083528">
                <a:moveTo>
                  <a:pt x="0" y="5035967"/>
                </a:moveTo>
                <a:cubicBezTo>
                  <a:pt x="911352" y="5782727"/>
                  <a:pt x="1822704" y="6529487"/>
                  <a:pt x="2212848" y="5758343"/>
                </a:cubicBezTo>
                <a:cubicBezTo>
                  <a:pt x="2602992" y="4987199"/>
                  <a:pt x="2107692" y="1297595"/>
                  <a:pt x="2340864" y="409103"/>
                </a:cubicBezTo>
                <a:cubicBezTo>
                  <a:pt x="2574036" y="-479389"/>
                  <a:pt x="3393948" y="343571"/>
                  <a:pt x="3611880" y="427391"/>
                </a:cubicBezTo>
              </a:path>
            </a:pathLst>
          </a:cu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nl-BE" b="1">
              <a:ln w="22225">
                <a:solidFill>
                  <a:schemeClr val="accent2"/>
                </a:solidFill>
                <a:prstDash val="solid"/>
              </a:ln>
              <a:solidFill>
                <a:schemeClr val="accent2">
                  <a:lumMod val="40000"/>
                  <a:lumOff val="60000"/>
                </a:schemeClr>
              </a:solidFill>
            </a:endParaRPr>
          </a:p>
        </p:txBody>
      </p:sp>
      <p:sp>
        <p:nvSpPr>
          <p:cNvPr id="28" name="Rechthoek: afgeronde hoeken 27">
            <a:extLst>
              <a:ext uri="{FF2B5EF4-FFF2-40B4-BE49-F238E27FC236}">
                <a16:creationId xmlns:a16="http://schemas.microsoft.com/office/drawing/2014/main" id="{D68D5108-71D9-A17D-D920-AB5986868D72}"/>
              </a:ext>
            </a:extLst>
          </p:cNvPr>
          <p:cNvSpPr/>
          <p:nvPr/>
        </p:nvSpPr>
        <p:spPr>
          <a:xfrm>
            <a:off x="164592" y="155448"/>
            <a:ext cx="941832" cy="448056"/>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nl-BE" dirty="0"/>
              <a:t>nieuw</a:t>
            </a:r>
          </a:p>
        </p:txBody>
      </p:sp>
      <p:sp>
        <p:nvSpPr>
          <p:cNvPr id="3" name="Rechthoek: afgeronde hoeken 2">
            <a:extLst>
              <a:ext uri="{FF2B5EF4-FFF2-40B4-BE49-F238E27FC236}">
                <a16:creationId xmlns:a16="http://schemas.microsoft.com/office/drawing/2014/main" id="{922E0C25-ED3F-5208-ECEF-2A04400CEE55}"/>
              </a:ext>
            </a:extLst>
          </p:cNvPr>
          <p:cNvSpPr/>
          <p:nvPr/>
        </p:nvSpPr>
        <p:spPr>
          <a:xfrm>
            <a:off x="3003853" y="2672572"/>
            <a:ext cx="1494752" cy="804663"/>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r>
              <a:rPr lang="nl-BE" sz="1400" u="sng" dirty="0"/>
              <a:t>Gunstig</a:t>
            </a:r>
            <a:r>
              <a:rPr lang="nl-BE" sz="1400" dirty="0"/>
              <a:t>: </a:t>
            </a:r>
            <a:r>
              <a:rPr lang="nl-BE" sz="1200" dirty="0"/>
              <a:t>inloopperiode gaat verder</a:t>
            </a:r>
          </a:p>
        </p:txBody>
      </p:sp>
      <p:sp>
        <p:nvSpPr>
          <p:cNvPr id="6" name="Rechthoek: afgeronde hoeken 5">
            <a:extLst>
              <a:ext uri="{FF2B5EF4-FFF2-40B4-BE49-F238E27FC236}">
                <a16:creationId xmlns:a16="http://schemas.microsoft.com/office/drawing/2014/main" id="{07999ADB-A97C-332B-7DA8-51A4C57D63CA}"/>
              </a:ext>
            </a:extLst>
          </p:cNvPr>
          <p:cNvSpPr/>
          <p:nvPr/>
        </p:nvSpPr>
        <p:spPr>
          <a:xfrm>
            <a:off x="664376" y="3720469"/>
            <a:ext cx="5165405" cy="56007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Voor einde 6 maanden </a:t>
            </a:r>
            <a:r>
              <a:rPr lang="nl-BE" sz="1400" dirty="0"/>
              <a:t>(= einde van de inloopperiode):</a:t>
            </a:r>
          </a:p>
          <a:p>
            <a:pPr marL="285750" indent="-285750">
              <a:buFont typeface="Arial" panose="020B0604020202020204" pitchFamily="34" charset="0"/>
              <a:buChar char="•"/>
            </a:pPr>
            <a:r>
              <a:rPr lang="nl-BE" sz="1400" dirty="0"/>
              <a:t>Eind(evaluatie)gesprek</a:t>
            </a:r>
          </a:p>
        </p:txBody>
      </p:sp>
      <p:sp>
        <p:nvSpPr>
          <p:cNvPr id="40" name="Pijl: rechts 39">
            <a:extLst>
              <a:ext uri="{FF2B5EF4-FFF2-40B4-BE49-F238E27FC236}">
                <a16:creationId xmlns:a16="http://schemas.microsoft.com/office/drawing/2014/main" id="{D6BF6099-D6DF-AD5E-A2E8-7CF7012333BD}"/>
              </a:ext>
            </a:extLst>
          </p:cNvPr>
          <p:cNvSpPr/>
          <p:nvPr/>
        </p:nvSpPr>
        <p:spPr>
          <a:xfrm rot="3043893">
            <a:off x="3059518" y="4455142"/>
            <a:ext cx="426527" cy="23443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41" name="Pijl: rechts 40">
            <a:extLst>
              <a:ext uri="{FF2B5EF4-FFF2-40B4-BE49-F238E27FC236}">
                <a16:creationId xmlns:a16="http://schemas.microsoft.com/office/drawing/2014/main" id="{7BFD544B-71C8-2D12-85E8-79FC8477E230}"/>
              </a:ext>
            </a:extLst>
          </p:cNvPr>
          <p:cNvSpPr/>
          <p:nvPr/>
        </p:nvSpPr>
        <p:spPr>
          <a:xfrm rot="7390138">
            <a:off x="2314735" y="4433803"/>
            <a:ext cx="426527" cy="234436"/>
          </a:xfrm>
          <a:prstGeom prst="rightArrow">
            <a:avLst/>
          </a:prstGeom>
          <a:solidFill>
            <a:srgbClr val="FF000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42" name="Rechthoek: afgeronde hoeken 41">
            <a:extLst>
              <a:ext uri="{FF2B5EF4-FFF2-40B4-BE49-F238E27FC236}">
                <a16:creationId xmlns:a16="http://schemas.microsoft.com/office/drawing/2014/main" id="{FE5313B8-87E5-9424-E8B7-EB4AA46B8842}"/>
              </a:ext>
            </a:extLst>
          </p:cNvPr>
          <p:cNvSpPr/>
          <p:nvPr/>
        </p:nvSpPr>
        <p:spPr>
          <a:xfrm>
            <a:off x="1011473" y="4811660"/>
            <a:ext cx="1746504" cy="923538"/>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Ongunstig</a:t>
            </a:r>
            <a:r>
              <a:rPr lang="nl-BE" sz="1400" dirty="0"/>
              <a:t>: </a:t>
            </a:r>
          </a:p>
          <a:p>
            <a:r>
              <a:rPr lang="nl-BE" sz="1200" dirty="0"/>
              <a:t>beëindiging arbeidsovereenkomst/tewerkstelling</a:t>
            </a:r>
          </a:p>
        </p:txBody>
      </p:sp>
      <p:sp>
        <p:nvSpPr>
          <p:cNvPr id="43" name="Rechthoek: afgeronde hoeken 42">
            <a:extLst>
              <a:ext uri="{FF2B5EF4-FFF2-40B4-BE49-F238E27FC236}">
                <a16:creationId xmlns:a16="http://schemas.microsoft.com/office/drawing/2014/main" id="{93E148F9-E00A-C415-84D2-7D01C2E579C5}"/>
              </a:ext>
            </a:extLst>
          </p:cNvPr>
          <p:cNvSpPr/>
          <p:nvPr/>
        </p:nvSpPr>
        <p:spPr>
          <a:xfrm>
            <a:off x="3056306" y="4793667"/>
            <a:ext cx="1494752" cy="804663"/>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r>
              <a:rPr lang="nl-BE" sz="1400" u="sng" dirty="0"/>
              <a:t>Gunstig</a:t>
            </a:r>
            <a:r>
              <a:rPr lang="nl-BE" sz="1400" dirty="0"/>
              <a:t>: </a:t>
            </a:r>
            <a:r>
              <a:rPr lang="nl-BE" sz="1200" dirty="0"/>
              <a:t>vervolg cyclus feedback tijdens de loopbaan</a:t>
            </a:r>
          </a:p>
        </p:txBody>
      </p:sp>
      <p:sp>
        <p:nvSpPr>
          <p:cNvPr id="44" name="Rechthoek: afgeronde hoeken 43">
            <a:extLst>
              <a:ext uri="{FF2B5EF4-FFF2-40B4-BE49-F238E27FC236}">
                <a16:creationId xmlns:a16="http://schemas.microsoft.com/office/drawing/2014/main" id="{964B8A9C-5990-DA7E-282D-0EE376EAFA8B}"/>
              </a:ext>
            </a:extLst>
          </p:cNvPr>
          <p:cNvSpPr/>
          <p:nvPr/>
        </p:nvSpPr>
        <p:spPr>
          <a:xfrm>
            <a:off x="121129" y="5897889"/>
            <a:ext cx="3067926" cy="80466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200" i="1" u="sng" dirty="0"/>
              <a:t>Afwijking:</a:t>
            </a:r>
            <a:r>
              <a:rPr lang="nl-BE" sz="1200" i="1" dirty="0"/>
              <a:t> zware fouten of beroepsonbekwaamheid of herhaaldelijk lichte fouten: vervroegde beëindiging mogelijk!</a:t>
            </a:r>
          </a:p>
        </p:txBody>
      </p:sp>
      <p:sp>
        <p:nvSpPr>
          <p:cNvPr id="45" name="Rechthoek 44">
            <a:extLst>
              <a:ext uri="{FF2B5EF4-FFF2-40B4-BE49-F238E27FC236}">
                <a16:creationId xmlns:a16="http://schemas.microsoft.com/office/drawing/2014/main" id="{29D63F23-6CAF-9791-CCF5-A53C077EC764}"/>
              </a:ext>
            </a:extLst>
          </p:cNvPr>
          <p:cNvSpPr/>
          <p:nvPr/>
        </p:nvSpPr>
        <p:spPr>
          <a:xfrm>
            <a:off x="7905750" y="1630003"/>
            <a:ext cx="3602736" cy="448057"/>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b="1" u="sng" dirty="0"/>
              <a:t>Cyclus knipperlichtprocedure </a:t>
            </a:r>
          </a:p>
          <a:p>
            <a:r>
              <a:rPr lang="nl-BE" sz="900" dirty="0"/>
              <a:t>(6 maand)</a:t>
            </a:r>
            <a:endParaRPr lang="nl-BE" dirty="0"/>
          </a:p>
        </p:txBody>
      </p:sp>
      <p:sp>
        <p:nvSpPr>
          <p:cNvPr id="46" name="Rechthoek: afgeronde hoeken 45">
            <a:extLst>
              <a:ext uri="{FF2B5EF4-FFF2-40B4-BE49-F238E27FC236}">
                <a16:creationId xmlns:a16="http://schemas.microsoft.com/office/drawing/2014/main" id="{28C39AE5-8A38-48C1-F35B-DB91B101C008}"/>
              </a:ext>
            </a:extLst>
          </p:cNvPr>
          <p:cNvSpPr/>
          <p:nvPr/>
        </p:nvSpPr>
        <p:spPr>
          <a:xfrm>
            <a:off x="7388351" y="2149302"/>
            <a:ext cx="4361690" cy="61733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dirty="0"/>
              <a:t>Bij disfunctioneren wordt de knipperlichtprocedure opgestart en wordt een uitnodiging verstuurd voor een evaluatiegesprek  </a:t>
            </a:r>
          </a:p>
        </p:txBody>
      </p:sp>
      <p:sp>
        <p:nvSpPr>
          <p:cNvPr id="47" name="Rechthoek: afgeronde hoeken 46">
            <a:extLst>
              <a:ext uri="{FF2B5EF4-FFF2-40B4-BE49-F238E27FC236}">
                <a16:creationId xmlns:a16="http://schemas.microsoft.com/office/drawing/2014/main" id="{F2173FDF-E579-AC71-B031-B815463CD8BF}"/>
              </a:ext>
            </a:extLst>
          </p:cNvPr>
          <p:cNvSpPr/>
          <p:nvPr/>
        </p:nvSpPr>
        <p:spPr>
          <a:xfrm>
            <a:off x="7388350" y="2905680"/>
            <a:ext cx="4361689" cy="33844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1400" u="sng" dirty="0"/>
              <a:t>Week 1</a:t>
            </a:r>
            <a:r>
              <a:rPr lang="nl-BE" sz="1400" dirty="0"/>
              <a:t>: evaluatiegesprek</a:t>
            </a:r>
          </a:p>
        </p:txBody>
      </p:sp>
      <p:sp>
        <p:nvSpPr>
          <p:cNvPr id="48" name="Pijl: links/rechts 47">
            <a:extLst>
              <a:ext uri="{FF2B5EF4-FFF2-40B4-BE49-F238E27FC236}">
                <a16:creationId xmlns:a16="http://schemas.microsoft.com/office/drawing/2014/main" id="{295AD049-DC06-F7D9-F798-8F928FB0C737}"/>
              </a:ext>
            </a:extLst>
          </p:cNvPr>
          <p:cNvSpPr/>
          <p:nvPr/>
        </p:nvSpPr>
        <p:spPr>
          <a:xfrm rot="5400000">
            <a:off x="5186387" y="3877291"/>
            <a:ext cx="3830876" cy="374902"/>
          </a:xfrm>
          <a:prstGeom prst="leftRigh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nl-BE" sz="1100" dirty="0"/>
              <a:t>6 maanden</a:t>
            </a:r>
            <a:endParaRPr lang="nl-BE" dirty="0"/>
          </a:p>
        </p:txBody>
      </p:sp>
      <p:sp>
        <p:nvSpPr>
          <p:cNvPr id="49" name="Rechthoek: afgeronde hoeken 48">
            <a:extLst>
              <a:ext uri="{FF2B5EF4-FFF2-40B4-BE49-F238E27FC236}">
                <a16:creationId xmlns:a16="http://schemas.microsoft.com/office/drawing/2014/main" id="{9D632F94-1EBD-3173-9E8F-B669BA52CA76}"/>
              </a:ext>
            </a:extLst>
          </p:cNvPr>
          <p:cNvSpPr/>
          <p:nvPr/>
        </p:nvSpPr>
        <p:spPr>
          <a:xfrm>
            <a:off x="7388350" y="3366029"/>
            <a:ext cx="4361689" cy="5170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Na 3 maanden (= de helft van de periode)</a:t>
            </a:r>
          </a:p>
          <a:p>
            <a:pPr marL="285750" indent="-285750">
              <a:buFont typeface="Arial" panose="020B0604020202020204" pitchFamily="34" charset="0"/>
              <a:buChar char="•"/>
            </a:pPr>
            <a:r>
              <a:rPr lang="nl-BE" sz="1400" dirty="0"/>
              <a:t>Tussentijds (evaluatie)gesprek</a:t>
            </a:r>
          </a:p>
        </p:txBody>
      </p:sp>
      <p:sp>
        <p:nvSpPr>
          <p:cNvPr id="50" name="Pijl: rechts 49">
            <a:extLst>
              <a:ext uri="{FF2B5EF4-FFF2-40B4-BE49-F238E27FC236}">
                <a16:creationId xmlns:a16="http://schemas.microsoft.com/office/drawing/2014/main" id="{F40E65A4-8517-8AA9-83EB-1A5EEFF1D195}"/>
              </a:ext>
            </a:extLst>
          </p:cNvPr>
          <p:cNvSpPr/>
          <p:nvPr/>
        </p:nvSpPr>
        <p:spPr>
          <a:xfrm rot="3043893">
            <a:off x="9832006" y="4581618"/>
            <a:ext cx="426527" cy="234436"/>
          </a:xfrm>
          <a:prstGeom prst="right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51" name="Pijl: rechts 50">
            <a:extLst>
              <a:ext uri="{FF2B5EF4-FFF2-40B4-BE49-F238E27FC236}">
                <a16:creationId xmlns:a16="http://schemas.microsoft.com/office/drawing/2014/main" id="{1ADAF528-0C1C-40F7-5EA9-39E7B3D7E212}"/>
              </a:ext>
            </a:extLst>
          </p:cNvPr>
          <p:cNvSpPr/>
          <p:nvPr/>
        </p:nvSpPr>
        <p:spPr>
          <a:xfrm rot="7390138">
            <a:off x="8592752" y="4757237"/>
            <a:ext cx="426527" cy="234436"/>
          </a:xfrm>
          <a:prstGeom prst="rightArrow">
            <a:avLst/>
          </a:prstGeom>
          <a:solidFill>
            <a:srgbClr val="FF0000"/>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nl-BE"/>
          </a:p>
        </p:txBody>
      </p:sp>
      <p:sp>
        <p:nvSpPr>
          <p:cNvPr id="52" name="Rechthoek: afgeronde hoeken 51">
            <a:extLst>
              <a:ext uri="{FF2B5EF4-FFF2-40B4-BE49-F238E27FC236}">
                <a16:creationId xmlns:a16="http://schemas.microsoft.com/office/drawing/2014/main" id="{1D385A76-2B49-C2CA-5755-89E76EEE0ECB}"/>
              </a:ext>
            </a:extLst>
          </p:cNvPr>
          <p:cNvSpPr/>
          <p:nvPr/>
        </p:nvSpPr>
        <p:spPr>
          <a:xfrm>
            <a:off x="7653798" y="5081624"/>
            <a:ext cx="1746504" cy="923538"/>
          </a:xfrm>
          <a:prstGeom prst="round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Ongunstig</a:t>
            </a:r>
            <a:r>
              <a:rPr lang="nl-BE" sz="1400" dirty="0"/>
              <a:t>: </a:t>
            </a:r>
          </a:p>
          <a:p>
            <a:r>
              <a:rPr lang="nl-BE" sz="1200" dirty="0"/>
              <a:t>beëindiging arbeidsovereenkomst/tewerkstelling</a:t>
            </a:r>
          </a:p>
        </p:txBody>
      </p:sp>
      <p:sp>
        <p:nvSpPr>
          <p:cNvPr id="53" name="Rechthoek: afgeronde hoeken 52">
            <a:extLst>
              <a:ext uri="{FF2B5EF4-FFF2-40B4-BE49-F238E27FC236}">
                <a16:creationId xmlns:a16="http://schemas.microsoft.com/office/drawing/2014/main" id="{AE64CB33-883D-1AE7-9A2D-8C1A10D7488A}"/>
              </a:ext>
            </a:extLst>
          </p:cNvPr>
          <p:cNvSpPr/>
          <p:nvPr/>
        </p:nvSpPr>
        <p:spPr>
          <a:xfrm>
            <a:off x="9539657" y="4938138"/>
            <a:ext cx="1864969" cy="130714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r>
              <a:rPr lang="nl-BE" sz="1400" u="sng" dirty="0"/>
              <a:t>Gunstig</a:t>
            </a:r>
            <a:r>
              <a:rPr lang="nl-BE" sz="1400" dirty="0"/>
              <a:t>: </a:t>
            </a:r>
            <a:r>
              <a:rPr lang="nl-BE" sz="1200" dirty="0"/>
              <a:t>Knipperlichtprocedure stopt</a:t>
            </a:r>
          </a:p>
          <a:p>
            <a:endParaRPr lang="nl-BE" sz="1200" dirty="0"/>
          </a:p>
          <a:p>
            <a:r>
              <a:rPr lang="nl-BE" sz="1200" dirty="0"/>
              <a:t>Terug naar cyclus feedback tijdens de loopbaan</a:t>
            </a:r>
            <a:r>
              <a:rPr lang="nl-BE" sz="1600" dirty="0"/>
              <a:t>*</a:t>
            </a:r>
            <a:endParaRPr lang="nl-BE" sz="1200" dirty="0"/>
          </a:p>
        </p:txBody>
      </p:sp>
      <p:sp>
        <p:nvSpPr>
          <p:cNvPr id="55" name="Tekstvak 54">
            <a:extLst>
              <a:ext uri="{FF2B5EF4-FFF2-40B4-BE49-F238E27FC236}">
                <a16:creationId xmlns:a16="http://schemas.microsoft.com/office/drawing/2014/main" id="{E5A8D397-7C68-E0C2-113E-A4179AE97C86}"/>
              </a:ext>
            </a:extLst>
          </p:cNvPr>
          <p:cNvSpPr txBox="1"/>
          <p:nvPr/>
        </p:nvSpPr>
        <p:spPr>
          <a:xfrm>
            <a:off x="7168896" y="6172200"/>
            <a:ext cx="4901975" cy="738664"/>
          </a:xfrm>
          <a:prstGeom prst="rect">
            <a:avLst/>
          </a:prstGeom>
          <a:noFill/>
        </p:spPr>
        <p:txBody>
          <a:bodyPr wrap="square" rtlCol="0">
            <a:spAutoFit/>
          </a:bodyPr>
          <a:lstStyle/>
          <a:p>
            <a:r>
              <a:rPr lang="nl-BE" dirty="0"/>
              <a:t>*</a:t>
            </a:r>
            <a:r>
              <a:rPr lang="nl-BE" sz="1200" dirty="0"/>
              <a:t>bij herval in een periode van 12 maand na einde knipperlicht, kan onmiddellijk een advies tot ontslag wegens beroepsongeschiktheid worden overgemaakt aan de aanstellende overheid</a:t>
            </a:r>
            <a:endParaRPr lang="nl-BE" dirty="0"/>
          </a:p>
        </p:txBody>
      </p:sp>
      <p:sp>
        <p:nvSpPr>
          <p:cNvPr id="2" name="Rechthoek: afgeronde hoeken 1">
            <a:extLst>
              <a:ext uri="{FF2B5EF4-FFF2-40B4-BE49-F238E27FC236}">
                <a16:creationId xmlns:a16="http://schemas.microsoft.com/office/drawing/2014/main" id="{BF70915B-548E-6385-5561-843B0F347E49}"/>
              </a:ext>
            </a:extLst>
          </p:cNvPr>
          <p:cNvSpPr/>
          <p:nvPr/>
        </p:nvSpPr>
        <p:spPr>
          <a:xfrm>
            <a:off x="7388349" y="3984125"/>
            <a:ext cx="4361690" cy="48529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sz="1400" u="sng" dirty="0"/>
              <a:t>Voor einde 6 maanden </a:t>
            </a:r>
            <a:r>
              <a:rPr lang="nl-BE" sz="1400" dirty="0"/>
              <a:t>(= einde van de knipperlicht):</a:t>
            </a:r>
          </a:p>
          <a:p>
            <a:pPr marL="285750" indent="-285750">
              <a:buFont typeface="Arial" panose="020B0604020202020204" pitchFamily="34" charset="0"/>
              <a:buChar char="•"/>
            </a:pPr>
            <a:r>
              <a:rPr lang="nl-BE" sz="1400" dirty="0"/>
              <a:t>Eind(evaluatie)gesprek</a:t>
            </a:r>
          </a:p>
        </p:txBody>
      </p:sp>
      <p:sp>
        <p:nvSpPr>
          <p:cNvPr id="7" name="Pijl: links/rechts 6">
            <a:extLst>
              <a:ext uri="{FF2B5EF4-FFF2-40B4-BE49-F238E27FC236}">
                <a16:creationId xmlns:a16="http://schemas.microsoft.com/office/drawing/2014/main" id="{E796E90B-5BAE-1CAC-80AB-AE63BBE5688A}"/>
              </a:ext>
            </a:extLst>
          </p:cNvPr>
          <p:cNvSpPr/>
          <p:nvPr/>
        </p:nvSpPr>
        <p:spPr>
          <a:xfrm rot="5400000">
            <a:off x="-1574841" y="3440504"/>
            <a:ext cx="3830876" cy="374902"/>
          </a:xfrm>
          <a:prstGeom prst="leftRigh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nl-BE" sz="1100" dirty="0"/>
              <a:t>6 maanden</a:t>
            </a:r>
            <a:endParaRPr lang="nl-BE" dirty="0"/>
          </a:p>
        </p:txBody>
      </p:sp>
      <p:sp>
        <p:nvSpPr>
          <p:cNvPr id="27" name="Vrije vorm: vorm 26">
            <a:extLst>
              <a:ext uri="{FF2B5EF4-FFF2-40B4-BE49-F238E27FC236}">
                <a16:creationId xmlns:a16="http://schemas.microsoft.com/office/drawing/2014/main" id="{5B95661E-91F0-64C7-5C29-73B892FF6F1C}"/>
              </a:ext>
            </a:extLst>
          </p:cNvPr>
          <p:cNvSpPr/>
          <p:nvPr/>
        </p:nvSpPr>
        <p:spPr>
          <a:xfrm>
            <a:off x="11418073" y="101901"/>
            <a:ext cx="601374" cy="5440158"/>
          </a:xfrm>
          <a:custGeom>
            <a:avLst/>
            <a:gdLst>
              <a:gd name="connsiteX0" fmla="*/ 0 w 601374"/>
              <a:gd name="connsiteY0" fmla="*/ 5440158 h 5440158"/>
              <a:gd name="connsiteX1" fmla="*/ 580445 w 601374"/>
              <a:gd name="connsiteY1" fmla="*/ 4104339 h 5440158"/>
              <a:gd name="connsiteX2" fmla="*/ 445273 w 601374"/>
              <a:gd name="connsiteY2" fmla="*/ 224102 h 5440158"/>
              <a:gd name="connsiteX3" fmla="*/ 174929 w 601374"/>
              <a:gd name="connsiteY3" fmla="*/ 478544 h 5440158"/>
            </a:gdLst>
            <a:ahLst/>
            <a:cxnLst>
              <a:cxn ang="0">
                <a:pos x="connsiteX0" y="connsiteY0"/>
              </a:cxn>
              <a:cxn ang="0">
                <a:pos x="connsiteX1" y="connsiteY1"/>
              </a:cxn>
              <a:cxn ang="0">
                <a:pos x="connsiteX2" y="connsiteY2"/>
              </a:cxn>
              <a:cxn ang="0">
                <a:pos x="connsiteX3" y="connsiteY3"/>
              </a:cxn>
            </a:cxnLst>
            <a:rect l="l" t="t" r="r" b="b"/>
            <a:pathLst>
              <a:path w="601374" h="5440158">
                <a:moveTo>
                  <a:pt x="0" y="5440158"/>
                </a:moveTo>
                <a:cubicBezTo>
                  <a:pt x="253116" y="5206920"/>
                  <a:pt x="506233" y="4973682"/>
                  <a:pt x="580445" y="4104339"/>
                </a:cubicBezTo>
                <a:cubicBezTo>
                  <a:pt x="654657" y="3234996"/>
                  <a:pt x="512859" y="828401"/>
                  <a:pt x="445273" y="224102"/>
                </a:cubicBezTo>
                <a:cubicBezTo>
                  <a:pt x="377687" y="-380197"/>
                  <a:pt x="214685" y="422885"/>
                  <a:pt x="174929" y="478544"/>
                </a:cubicBezTo>
              </a:path>
            </a:pathLst>
          </a:cu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nl-BE"/>
          </a:p>
        </p:txBody>
      </p:sp>
    </p:spTree>
    <p:extLst>
      <p:ext uri="{BB962C8B-B14F-4D97-AF65-F5344CB8AC3E}">
        <p14:creationId xmlns:p14="http://schemas.microsoft.com/office/powerpoint/2010/main" val="3808990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954BC02-11D4-B226-45BB-C27310864336}"/>
            </a:ext>
          </a:extLst>
        </p:cNvPr>
        <p:cNvGrpSpPr/>
        <p:nvPr/>
      </p:nvGrpSpPr>
      <p:grpSpPr>
        <a:xfrm>
          <a:off x="0" y="0"/>
          <a:ext cx="0" cy="0"/>
          <a:chOff x="0" y="0"/>
          <a:chExt cx="0" cy="0"/>
        </a:xfrm>
      </p:grpSpPr>
      <p:sp>
        <p:nvSpPr>
          <p:cNvPr id="220" name="Rectangle 21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2" name="Group 22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223" name="Group 22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227" name="Freeform: Shape 22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8" name="Freeform: Shape 22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24" name="Group 22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225" name="Freeform: Shape 22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6" name="Freeform: Shape 22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el 1">
            <a:extLst>
              <a:ext uri="{FF2B5EF4-FFF2-40B4-BE49-F238E27FC236}">
                <a16:creationId xmlns:a16="http://schemas.microsoft.com/office/drawing/2014/main" id="{FBF8BF51-1AE0-397C-4F53-687E692CD2A9}"/>
              </a:ext>
            </a:extLst>
          </p:cNvPr>
          <p:cNvSpPr>
            <a:spLocks noGrp="1"/>
          </p:cNvSpPr>
          <p:nvPr>
            <p:ph type="ctrTitle"/>
          </p:nvPr>
        </p:nvSpPr>
        <p:spPr>
          <a:xfrm>
            <a:off x="2270490" y="1759947"/>
            <a:ext cx="7021513" cy="2308324"/>
          </a:xfrm>
        </p:spPr>
        <p:txBody>
          <a:bodyPr vert="horz" lIns="91440" tIns="45720" rIns="91440" bIns="45720" rtlCol="0">
            <a:normAutofit/>
          </a:bodyPr>
          <a:lstStyle/>
          <a:p>
            <a:r>
              <a:rPr lang="en-US" sz="6100" noProof="0" dirty="0">
                <a:solidFill>
                  <a:schemeClr val="bg1"/>
                </a:solidFill>
              </a:rPr>
              <a:t>Nieuw: </a:t>
            </a:r>
            <a:r>
              <a:rPr lang="en-US" sz="6100" noProof="0" dirty="0" err="1">
                <a:solidFill>
                  <a:schemeClr val="bg1"/>
                </a:solidFill>
              </a:rPr>
              <a:t>fietspolicy</a:t>
            </a:r>
            <a:r>
              <a:rPr lang="en-US" sz="6100" noProof="0" dirty="0">
                <a:solidFill>
                  <a:schemeClr val="bg1"/>
                </a:solidFill>
              </a:rPr>
              <a:t> </a:t>
            </a:r>
            <a:r>
              <a:rPr lang="en-US" sz="6100" noProof="0" dirty="0" err="1">
                <a:solidFill>
                  <a:schemeClr val="bg1"/>
                </a:solidFill>
              </a:rPr>
              <a:t>i.k.v</a:t>
            </a:r>
            <a:r>
              <a:rPr lang="en-US" sz="6100" noProof="0" dirty="0">
                <a:solidFill>
                  <a:schemeClr val="bg1"/>
                </a:solidFill>
              </a:rPr>
              <a:t>. </a:t>
            </a:r>
            <a:r>
              <a:rPr lang="en-US" sz="6100" noProof="0" dirty="0" err="1">
                <a:solidFill>
                  <a:schemeClr val="bg1"/>
                </a:solidFill>
              </a:rPr>
              <a:t>fietsleasing</a:t>
            </a:r>
            <a:endParaRPr lang="en-US" sz="6100" dirty="0">
              <a:solidFill>
                <a:schemeClr val="bg1"/>
              </a:solidFill>
            </a:endParaRPr>
          </a:p>
        </p:txBody>
      </p:sp>
    </p:spTree>
    <p:extLst>
      <p:ext uri="{BB962C8B-B14F-4D97-AF65-F5344CB8AC3E}">
        <p14:creationId xmlns:p14="http://schemas.microsoft.com/office/powerpoint/2010/main" val="2117028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382236-E3CF-E7E4-5D0A-AD3D80DF6E25}"/>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44EE4733-2D92-5B56-4DF2-A5ADF245C6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2568DC9-17A6-04B6-50DC-B3A81E5333FC}"/>
              </a:ext>
            </a:extLst>
          </p:cNvPr>
          <p:cNvSpPr>
            <a:spLocks noGrp="1"/>
          </p:cNvSpPr>
          <p:nvPr>
            <p:ph type="title"/>
          </p:nvPr>
        </p:nvSpPr>
        <p:spPr>
          <a:xfrm>
            <a:off x="1155548" y="157795"/>
            <a:ext cx="9888496" cy="900131"/>
          </a:xfrm>
        </p:spPr>
        <p:txBody>
          <a:bodyPr anchor="t">
            <a:normAutofit/>
          </a:bodyPr>
          <a:lstStyle/>
          <a:p>
            <a:r>
              <a:rPr lang="nl-BE" sz="4000" dirty="0">
                <a:solidFill>
                  <a:schemeClr val="bg1"/>
                </a:solidFill>
              </a:rPr>
              <a:t>Fietspolicy</a:t>
            </a:r>
          </a:p>
        </p:txBody>
      </p:sp>
      <p:sp>
        <p:nvSpPr>
          <p:cNvPr id="10" name="Rectangle 9">
            <a:extLst>
              <a:ext uri="{FF2B5EF4-FFF2-40B4-BE49-F238E27FC236}">
                <a16:creationId xmlns:a16="http://schemas.microsoft.com/office/drawing/2014/main" id="{63CDFCBD-7586-8A5E-201F-D2E4C64D9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0EFC1A3-AE65-8571-874B-2C875E964F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FAE47F0D-2615-B1AB-45B8-B698FFF4DE6F}"/>
              </a:ext>
            </a:extLst>
          </p:cNvPr>
          <p:cNvSpPr>
            <a:spLocks noGrp="1"/>
          </p:cNvSpPr>
          <p:nvPr>
            <p:ph idx="1"/>
          </p:nvPr>
        </p:nvSpPr>
        <p:spPr>
          <a:xfrm>
            <a:off x="1766904" y="1913443"/>
            <a:ext cx="9880893" cy="4944557"/>
          </a:xfrm>
        </p:spPr>
        <p:txBody>
          <a:bodyPr>
            <a:normAutofit/>
          </a:bodyPr>
          <a:lstStyle/>
          <a:p>
            <a:r>
              <a:rPr lang="nl-BE" sz="1400" dirty="0"/>
              <a:t>Werkgever doet voorfinanciering. Na betaling van de factuur door het bestuur, gebeurt de afrekening van de </a:t>
            </a:r>
            <a:r>
              <a:rPr lang="nl-BE" sz="1400" dirty="0" err="1"/>
              <a:t>eindejaarstoelage</a:t>
            </a:r>
            <a:r>
              <a:rPr lang="nl-BE" sz="1400" dirty="0"/>
              <a:t> elk jaar op het einde van het jaar. Boekhoudkundig moeten deze elkaar opheffen. </a:t>
            </a:r>
          </a:p>
          <a:p>
            <a:r>
              <a:rPr lang="nl-BE" sz="1400" dirty="0"/>
              <a:t>Wie kan hier gebruik van maken? </a:t>
            </a:r>
          </a:p>
          <a:p>
            <a:pPr lvl="1"/>
            <a:r>
              <a:rPr lang="nl-NL" sz="1000" dirty="0"/>
              <a:t>Medewerkers met een contract van onbepaalde duur </a:t>
            </a:r>
            <a:r>
              <a:rPr lang="nl-NL" sz="1000" u="sng" dirty="0"/>
              <a:t>en</a:t>
            </a:r>
            <a:r>
              <a:rPr lang="nl-NL" sz="1000" dirty="0"/>
              <a:t> een minimum anciënniteit van 12 maanden binnen het lokaal bestuur</a:t>
            </a:r>
            <a:endParaRPr lang="nl-BE" sz="1000" dirty="0"/>
          </a:p>
          <a:p>
            <a:pPr lvl="1"/>
            <a:r>
              <a:rPr lang="nl-NL" sz="1000" dirty="0"/>
              <a:t>Medewerkers met een statutaire aanstelling </a:t>
            </a:r>
            <a:r>
              <a:rPr lang="nl-NL" sz="1000" u="sng" dirty="0"/>
              <a:t>en</a:t>
            </a:r>
            <a:r>
              <a:rPr lang="nl-NL" sz="1000" dirty="0"/>
              <a:t> een minimum anciënniteit van 12 maanden binnen het lokaal bestuur</a:t>
            </a:r>
          </a:p>
          <a:p>
            <a:pPr lvl="1"/>
            <a:r>
              <a:rPr lang="nl-NL" sz="1100" dirty="0"/>
              <a:t>Bepaalde medewerkers uitgesloten: vb. vervangingsovereenkomsten, vb. contracten bepaalde duur, vb. art. 60, vb. medewerkers met loonbeslag, </a:t>
            </a:r>
            <a:r>
              <a:rPr lang="nl-NL" sz="1100" dirty="0" err="1"/>
              <a:t>etc</a:t>
            </a:r>
            <a:r>
              <a:rPr lang="nl-NL" sz="1100" dirty="0"/>
              <a:t>…</a:t>
            </a:r>
          </a:p>
          <a:p>
            <a:r>
              <a:rPr lang="nl-NL" sz="1500" dirty="0"/>
              <a:t>Instappen in november/december niet mogelijk (praktisch voorstel)</a:t>
            </a:r>
          </a:p>
          <a:p>
            <a:r>
              <a:rPr lang="nl-NL" sz="1400" dirty="0"/>
              <a:t>Fiets dient op regelmatige basis gebruikt te worden voor woon-werkverkeer, zodat er geen voordeel alle aard betaald moet worden. De fiets mag ook voor privé gebruikt worden, waarbij gezinsleden ook gebruik mogen maken ervan. </a:t>
            </a:r>
          </a:p>
          <a:p>
            <a:r>
              <a:rPr lang="nl-NL" sz="1400" dirty="0"/>
              <a:t>Fietspolicy kan eenzijdig herzien worden door de werkgever, na overleg met de vakorganisaties</a:t>
            </a:r>
          </a:p>
          <a:p>
            <a:r>
              <a:rPr lang="nl-NL" sz="1400" dirty="0"/>
              <a:t>De medewerker verbindt zich er toe om zich aan de regels en procedures van de leasingmaatschappij te volgen (zie 2 – gebruiksvoorwaarden)</a:t>
            </a:r>
          </a:p>
          <a:p>
            <a:r>
              <a:rPr lang="nl-NL" sz="1400" dirty="0"/>
              <a:t>De fiets is gedurende de leasingperiode verzekerd tegen diefstal en stoffelijke schade (geen franchise). De medewerker is burgerlijk en strafrechtelijk aansprakelijk voor alle verkeersovertredingen en/of verkeersongevallen. De leasingmaatschappij komt niet tussen bij menselijke schade of derden, enkel de leasefiets is verzekerd. </a:t>
            </a:r>
          </a:p>
          <a:p>
            <a:r>
              <a:rPr lang="nl-NL" sz="1400" dirty="0"/>
              <a:t>Er is sprake van een vervangfiets bij een verzekeringsgeval</a:t>
            </a:r>
          </a:p>
          <a:p>
            <a:r>
              <a:rPr lang="nl-NL" sz="1400" dirty="0"/>
              <a:t>Er is sprake van 3 jaar garantie van de fiets</a:t>
            </a:r>
          </a:p>
          <a:p>
            <a:r>
              <a:rPr lang="nl-NL" sz="1400" dirty="0"/>
              <a:t>Optioneel (te kiezen door medewerker): onderhoudsbudget en pechbijstand (onderweg en aan huis). </a:t>
            </a:r>
          </a:p>
          <a:p>
            <a:endParaRPr lang="nl-BE" sz="1400" dirty="0"/>
          </a:p>
        </p:txBody>
      </p:sp>
    </p:spTree>
    <p:extLst>
      <p:ext uri="{BB962C8B-B14F-4D97-AF65-F5344CB8AC3E}">
        <p14:creationId xmlns:p14="http://schemas.microsoft.com/office/powerpoint/2010/main" val="2515846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5F0D0D9-D0B3-BE76-5BAC-06C1E2E8AC3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E3C9D55-6DC0-FFED-BB5B-88ED08220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0C0E8C7-3D19-8805-3D8B-3C282E2A0227}"/>
              </a:ext>
            </a:extLst>
          </p:cNvPr>
          <p:cNvSpPr>
            <a:spLocks noGrp="1"/>
          </p:cNvSpPr>
          <p:nvPr>
            <p:ph type="title"/>
          </p:nvPr>
        </p:nvSpPr>
        <p:spPr>
          <a:xfrm>
            <a:off x="1155548" y="157795"/>
            <a:ext cx="9888496" cy="900131"/>
          </a:xfrm>
        </p:spPr>
        <p:txBody>
          <a:bodyPr anchor="t">
            <a:normAutofit/>
          </a:bodyPr>
          <a:lstStyle/>
          <a:p>
            <a:r>
              <a:rPr lang="nl-BE" sz="4000" dirty="0">
                <a:solidFill>
                  <a:schemeClr val="bg1"/>
                </a:solidFill>
              </a:rPr>
              <a:t>Fietspolicy</a:t>
            </a:r>
          </a:p>
        </p:txBody>
      </p:sp>
      <p:sp>
        <p:nvSpPr>
          <p:cNvPr id="10" name="Rectangle 9">
            <a:extLst>
              <a:ext uri="{FF2B5EF4-FFF2-40B4-BE49-F238E27FC236}">
                <a16:creationId xmlns:a16="http://schemas.microsoft.com/office/drawing/2014/main" id="{F039FE84-1A15-6917-8ECC-0BC5CFEDFA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C991605-77C0-52D4-12B9-A7C2D333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12D0F123-2444-91B2-CBE9-5CE764B76F8A}"/>
              </a:ext>
            </a:extLst>
          </p:cNvPr>
          <p:cNvSpPr>
            <a:spLocks noGrp="1"/>
          </p:cNvSpPr>
          <p:nvPr>
            <p:ph idx="1"/>
          </p:nvPr>
        </p:nvSpPr>
        <p:spPr>
          <a:xfrm>
            <a:off x="1154256" y="2148840"/>
            <a:ext cx="9880893" cy="4944557"/>
          </a:xfrm>
        </p:spPr>
        <p:txBody>
          <a:bodyPr>
            <a:normAutofit/>
          </a:bodyPr>
          <a:lstStyle/>
          <a:p>
            <a:r>
              <a:rPr lang="nl-NL" sz="1400" dirty="0"/>
              <a:t>Er zijn twee berekeningswijzen voor de afhouding van de fiets op basis van de jaarlijkse bruto leaseprijs, nl. evenredige verdeling en niet-evenredige verdeling. Er wordt voorgesteld om te werken met evenredige verdeling</a:t>
            </a:r>
          </a:p>
          <a:p>
            <a:pPr lvl="1"/>
            <a:r>
              <a:rPr lang="nl-NL" sz="1000" dirty="0"/>
              <a:t>Evenredige verdeling: geen rekening houden met leverdatum. De medewerker betaalt 3 of 4 volledige kalenderjaren om zijn leasing af te betalen.</a:t>
            </a:r>
          </a:p>
          <a:p>
            <a:pPr lvl="1"/>
            <a:r>
              <a:rPr lang="nl-NL" sz="1000" dirty="0"/>
              <a:t>Niet-evenredige verdeling: wel rekening houden met de leverdatum. Hierdoor zal het eerste jaar en het laatste jaar slechts een deel ingehouden worden, wat minder voordelig is voor de medewerker. </a:t>
            </a:r>
          </a:p>
          <a:p>
            <a:r>
              <a:rPr lang="nl-NL" sz="1400" dirty="0"/>
              <a:t>Indien het contract stopgezet wordt </a:t>
            </a:r>
            <a:r>
              <a:rPr lang="nl-NL" sz="1400" u="sng" dirty="0"/>
              <a:t>voor datum ontvangst fiets</a:t>
            </a:r>
            <a:r>
              <a:rPr lang="nl-NL" sz="1400" dirty="0"/>
              <a:t>, dan dient de medewerker een schadevergoeding hiervoor te betalen van 20%.</a:t>
            </a:r>
          </a:p>
          <a:p>
            <a:r>
              <a:rPr lang="nl-NL" sz="1400" dirty="0"/>
              <a:t>Indien de arbeidsovereenkomst geschorst wordt voor meer dan één maand (vb. arbeidsongeschiktheid), dan kan het zijn dat de medewerker onvoldoende eindejaarspremie heeft opgebouwd en deze persoonlijk aangerekend zullen worden. </a:t>
            </a:r>
          </a:p>
          <a:p>
            <a:r>
              <a:rPr lang="nl-NL" sz="1400" dirty="0"/>
              <a:t>Het leasecontract wordt beëindigd na 36 maanden, daarna kan de fiets overgenomen worden aan </a:t>
            </a:r>
            <a:r>
              <a:rPr lang="nl-NL" sz="1400" u="sng" dirty="0"/>
              <a:t>een vooraf bepaalde restwaarde van 16% of 20%) </a:t>
            </a:r>
            <a:r>
              <a:rPr lang="nl-NL" sz="1400" dirty="0"/>
              <a:t>of kan de fiets kosteloos ingeleverd worden bij de fietshandelaar</a:t>
            </a:r>
          </a:p>
          <a:p>
            <a:r>
              <a:rPr lang="nl-NL" sz="1400" dirty="0"/>
              <a:t>Het leasecontract kan ook vroegtijdig stopgezet worden. Er volgt een verbrekingsvergoeding (!) en de fiets kan worden overgenomen </a:t>
            </a:r>
            <a:r>
              <a:rPr lang="nl-NL" sz="1400" u="sng" dirty="0"/>
              <a:t>aan de op dat moment vastgestelde restwaarde</a:t>
            </a:r>
            <a:r>
              <a:rPr lang="nl-NL" sz="1400" dirty="0"/>
              <a:t>. </a:t>
            </a:r>
          </a:p>
        </p:txBody>
      </p:sp>
    </p:spTree>
    <p:extLst>
      <p:ext uri="{BB962C8B-B14F-4D97-AF65-F5344CB8AC3E}">
        <p14:creationId xmlns:p14="http://schemas.microsoft.com/office/powerpoint/2010/main" val="847867344"/>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2172</TotalTime>
  <Words>4219</Words>
  <Application>Microsoft Office PowerPoint</Application>
  <PresentationFormat>Breedbeeld</PresentationFormat>
  <Paragraphs>263</Paragraphs>
  <Slides>25</Slides>
  <Notes>1</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25</vt:i4>
      </vt:variant>
    </vt:vector>
  </HeadingPairs>
  <TitlesOfParts>
    <vt:vector size="29" baseType="lpstr">
      <vt:lpstr>Aptos</vt:lpstr>
      <vt:lpstr>Aptos Display</vt:lpstr>
      <vt:lpstr>Arial</vt:lpstr>
      <vt:lpstr>Kantoorthema</vt:lpstr>
      <vt:lpstr>Wijzigingen rechtspositieregeling</vt:lpstr>
      <vt:lpstr>Titel I. Toepassingsgebied en algemene bepalingen</vt:lpstr>
      <vt:lpstr>Titel II. De loopbaan</vt:lpstr>
      <vt:lpstr>Titel II. De loopbaan </vt:lpstr>
      <vt:lpstr>Titel II. De loopbaan</vt:lpstr>
      <vt:lpstr>Titel III. Het opdrachthouderschap en waarneming van een hogere functie</vt:lpstr>
      <vt:lpstr>Titel IV. De herplaatsing</vt:lpstr>
      <vt:lpstr>Titel V. Het verlies van de hoedanigheid van statutair personeelslid en de definitieve ambtsneerlegging</vt:lpstr>
      <vt:lpstr>Titel VI. Verloven en afwezigheden</vt:lpstr>
      <vt:lpstr>Titel VI. Verloven en afwezigheden</vt:lpstr>
      <vt:lpstr>Titel VI. Verloven en afwezigheden</vt:lpstr>
      <vt:lpstr>Titel VII. Salaris</vt:lpstr>
      <vt:lpstr>Titel VII. Salaris</vt:lpstr>
      <vt:lpstr>Titel X. Slotbepalingen</vt:lpstr>
      <vt:lpstr>Wijzigingen arbeidsreglement</vt:lpstr>
      <vt:lpstr>Titel II. Plichten van de personeelsleden</vt:lpstr>
      <vt:lpstr>Titel III. Uurroosters en titel IV Jaarkalender</vt:lpstr>
      <vt:lpstr>Titel VI. Loon, titel VII. Rechten en plichten toezichthoudend personeel, titel VIII. Einde van de overeenkomst</vt:lpstr>
      <vt:lpstr>Titel XII. Andere beschikkingen en bijlages</vt:lpstr>
      <vt:lpstr>Vergelijking reglement feedback en evaluatie  (huidig vs. nieuw voorstel)</vt:lpstr>
      <vt:lpstr>PowerPoint-presentatie</vt:lpstr>
      <vt:lpstr>PowerPoint-presentatie</vt:lpstr>
      <vt:lpstr>Nieuw: fietspolicy i.k.v. fietsleasing</vt:lpstr>
      <vt:lpstr>Fietspolicy</vt:lpstr>
      <vt:lpstr>Fietspolicy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Pauwels</dc:creator>
  <cp:lastModifiedBy>Hannah Pauwels</cp:lastModifiedBy>
  <cp:revision>78</cp:revision>
  <dcterms:created xsi:type="dcterms:W3CDTF">2025-08-11T13:16:28Z</dcterms:created>
  <dcterms:modified xsi:type="dcterms:W3CDTF">2025-11-06T11:09:29Z</dcterms:modified>
</cp:coreProperties>
</file>